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Lst>
  <p:notesMasterIdLst>
    <p:notesMasterId r:id="rId19"/>
  </p:notesMasterIdLst>
  <p:handoutMasterIdLst>
    <p:handoutMasterId r:id="rId20"/>
  </p:handoutMasterIdLst>
  <p:sldIdLst>
    <p:sldId id="857" r:id="rId2"/>
    <p:sldId id="905" r:id="rId3"/>
    <p:sldId id="916" r:id="rId4"/>
    <p:sldId id="915" r:id="rId5"/>
    <p:sldId id="918" r:id="rId6"/>
    <p:sldId id="919" r:id="rId7"/>
    <p:sldId id="920" r:id="rId8"/>
    <p:sldId id="921" r:id="rId9"/>
    <p:sldId id="922" r:id="rId10"/>
    <p:sldId id="923" r:id="rId11"/>
    <p:sldId id="925" r:id="rId12"/>
    <p:sldId id="930" r:id="rId13"/>
    <p:sldId id="926" r:id="rId14"/>
    <p:sldId id="927" r:id="rId15"/>
    <p:sldId id="928" r:id="rId16"/>
    <p:sldId id="929" r:id="rId17"/>
    <p:sldId id="900" r:id="rId18"/>
  </p:sldIdLst>
  <p:sldSz cx="9144000" cy="6858000" type="screen4x3"/>
  <p:notesSz cx="6858000" cy="9144000"/>
  <p:defaultTextStyle>
    <a:defPPr>
      <a:defRPr lang="da-DK"/>
    </a:defPPr>
    <a:lvl1pPr algn="ctr" rtl="0" fontAlgn="base">
      <a:spcBef>
        <a:spcPct val="50000"/>
      </a:spcBef>
      <a:spcAft>
        <a:spcPct val="0"/>
      </a:spcAft>
      <a:defRPr sz="1600" kern="1200">
        <a:solidFill>
          <a:schemeClr val="tx1"/>
        </a:solidFill>
        <a:latin typeface="Arial" pitchFamily="34" charset="0"/>
        <a:ea typeface="+mn-ea"/>
        <a:cs typeface="Arial" pitchFamily="34" charset="0"/>
      </a:defRPr>
    </a:lvl1pPr>
    <a:lvl2pPr marL="457200" algn="ctr" rtl="0" fontAlgn="base">
      <a:spcBef>
        <a:spcPct val="50000"/>
      </a:spcBef>
      <a:spcAft>
        <a:spcPct val="0"/>
      </a:spcAft>
      <a:defRPr sz="1600" kern="1200">
        <a:solidFill>
          <a:schemeClr val="tx1"/>
        </a:solidFill>
        <a:latin typeface="Arial" pitchFamily="34" charset="0"/>
        <a:ea typeface="+mn-ea"/>
        <a:cs typeface="Arial" pitchFamily="34" charset="0"/>
      </a:defRPr>
    </a:lvl2pPr>
    <a:lvl3pPr marL="914400" algn="ctr" rtl="0" fontAlgn="base">
      <a:spcBef>
        <a:spcPct val="50000"/>
      </a:spcBef>
      <a:spcAft>
        <a:spcPct val="0"/>
      </a:spcAft>
      <a:defRPr sz="1600" kern="1200">
        <a:solidFill>
          <a:schemeClr val="tx1"/>
        </a:solidFill>
        <a:latin typeface="Arial" pitchFamily="34" charset="0"/>
        <a:ea typeface="+mn-ea"/>
        <a:cs typeface="Arial" pitchFamily="34" charset="0"/>
      </a:defRPr>
    </a:lvl3pPr>
    <a:lvl4pPr marL="1371600" algn="ctr" rtl="0" fontAlgn="base">
      <a:spcBef>
        <a:spcPct val="50000"/>
      </a:spcBef>
      <a:spcAft>
        <a:spcPct val="0"/>
      </a:spcAft>
      <a:defRPr sz="1600" kern="1200">
        <a:solidFill>
          <a:schemeClr val="tx1"/>
        </a:solidFill>
        <a:latin typeface="Arial" pitchFamily="34" charset="0"/>
        <a:ea typeface="+mn-ea"/>
        <a:cs typeface="Arial" pitchFamily="34" charset="0"/>
      </a:defRPr>
    </a:lvl4pPr>
    <a:lvl5pPr marL="1828800" algn="ctr" rtl="0" fontAlgn="base">
      <a:spcBef>
        <a:spcPct val="50000"/>
      </a:spcBef>
      <a:spcAft>
        <a:spcPct val="0"/>
      </a:spcAft>
      <a:defRPr sz="1600" kern="1200">
        <a:solidFill>
          <a:schemeClr val="tx1"/>
        </a:solidFill>
        <a:latin typeface="Arial" pitchFamily="34" charset="0"/>
        <a:ea typeface="+mn-ea"/>
        <a:cs typeface="Arial" pitchFamily="34" charset="0"/>
      </a:defRPr>
    </a:lvl5pPr>
    <a:lvl6pPr marL="2286000" algn="l" defTabSz="914400" rtl="0" eaLnBrk="1" latinLnBrk="0" hangingPunct="1">
      <a:defRPr sz="1600" kern="1200">
        <a:solidFill>
          <a:schemeClr val="tx1"/>
        </a:solidFill>
        <a:latin typeface="Arial" pitchFamily="34" charset="0"/>
        <a:ea typeface="+mn-ea"/>
        <a:cs typeface="Arial" pitchFamily="34" charset="0"/>
      </a:defRPr>
    </a:lvl6pPr>
    <a:lvl7pPr marL="2743200" algn="l" defTabSz="914400" rtl="0" eaLnBrk="1" latinLnBrk="0" hangingPunct="1">
      <a:defRPr sz="1600" kern="1200">
        <a:solidFill>
          <a:schemeClr val="tx1"/>
        </a:solidFill>
        <a:latin typeface="Arial" pitchFamily="34" charset="0"/>
        <a:ea typeface="+mn-ea"/>
        <a:cs typeface="Arial" pitchFamily="34" charset="0"/>
      </a:defRPr>
    </a:lvl7pPr>
    <a:lvl8pPr marL="3200400" algn="l" defTabSz="914400" rtl="0" eaLnBrk="1" latinLnBrk="0" hangingPunct="1">
      <a:defRPr sz="1600" kern="1200">
        <a:solidFill>
          <a:schemeClr val="tx1"/>
        </a:solidFill>
        <a:latin typeface="Arial" pitchFamily="34" charset="0"/>
        <a:ea typeface="+mn-ea"/>
        <a:cs typeface="Arial" pitchFamily="34" charset="0"/>
      </a:defRPr>
    </a:lvl8pPr>
    <a:lvl9pPr marL="3657600" algn="l" defTabSz="914400" rtl="0" eaLnBrk="1" latinLnBrk="0" hangingPunct="1">
      <a:defRPr sz="16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AFDF"/>
    <a:srgbClr val="006600"/>
    <a:srgbClr val="0290F0"/>
    <a:srgbClr val="6B49A9"/>
    <a:srgbClr val="DF1C17"/>
    <a:srgbClr val="6510E2"/>
    <a:srgbClr val="A6305A"/>
    <a:srgbClr val="7882CE"/>
    <a:srgbClr val="414EB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82" autoAdjust="0"/>
    <p:restoredTop sz="94444" autoAdjust="0"/>
  </p:normalViewPr>
  <p:slideViewPr>
    <p:cSldViewPr>
      <p:cViewPr varScale="1">
        <p:scale>
          <a:sx n="61" d="100"/>
          <a:sy n="61" d="100"/>
        </p:scale>
        <p:origin x="-466" y="-72"/>
      </p:cViewPr>
      <p:guideLst>
        <p:guide orient="horz" pos="2160"/>
        <p:guide pos="2880"/>
      </p:guideLst>
    </p:cSldViewPr>
  </p:slideViewPr>
  <p:outlineViewPr>
    <p:cViewPr>
      <p:scale>
        <a:sx n="33" d="100"/>
        <a:sy n="33" d="100"/>
      </p:scale>
      <p:origin x="0" y="5995"/>
    </p:cViewPr>
  </p:outlineViewPr>
  <p:notesTextViewPr>
    <p:cViewPr>
      <p:scale>
        <a:sx n="100" d="100"/>
        <a:sy n="100" d="100"/>
      </p:scale>
      <p:origin x="0" y="0"/>
    </p:cViewPr>
  </p:notesTextViewPr>
  <p:sorterViewPr>
    <p:cViewPr>
      <p:scale>
        <a:sx n="100" d="100"/>
        <a:sy n="100" d="100"/>
      </p:scale>
      <p:origin x="0" y="1090"/>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8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defRPr sz="1200">
                <a:latin typeface="Times" pitchFamily="18" charset="0"/>
                <a:cs typeface="+mn-cs"/>
              </a:defRPr>
            </a:lvl1pPr>
          </a:lstStyle>
          <a:p>
            <a:pPr>
              <a:defRPr/>
            </a:pPr>
            <a:endParaRPr lang="en-GB"/>
          </a:p>
        </p:txBody>
      </p:sp>
      <p:sp>
        <p:nvSpPr>
          <p:cNvPr id="458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Times" pitchFamily="18" charset="0"/>
                <a:cs typeface="+mn-cs"/>
              </a:defRPr>
            </a:lvl1pPr>
          </a:lstStyle>
          <a:p>
            <a:pPr>
              <a:defRPr/>
            </a:pPr>
            <a:endParaRPr lang="en-GB"/>
          </a:p>
        </p:txBody>
      </p:sp>
      <p:sp>
        <p:nvSpPr>
          <p:cNvPr id="458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spcBef>
                <a:spcPct val="0"/>
              </a:spcBef>
              <a:defRPr sz="1200">
                <a:latin typeface="Times" pitchFamily="18" charset="0"/>
                <a:cs typeface="+mn-cs"/>
              </a:defRPr>
            </a:lvl1pPr>
          </a:lstStyle>
          <a:p>
            <a:pPr>
              <a:defRPr/>
            </a:pPr>
            <a:endParaRPr lang="en-GB"/>
          </a:p>
        </p:txBody>
      </p:sp>
      <p:sp>
        <p:nvSpPr>
          <p:cNvPr id="458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Times" pitchFamily="18" charset="0"/>
                <a:cs typeface="Arial" charset="0"/>
              </a:defRPr>
            </a:lvl1pPr>
          </a:lstStyle>
          <a:p>
            <a:pPr>
              <a:defRPr/>
            </a:pPr>
            <a:fld id="{E8D06318-A81F-4AF6-AFFE-559FBDA4BF85}" type="slidenum">
              <a:rPr lang="ar-SA"/>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26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defRPr sz="1200">
                <a:latin typeface="Arial" charset="0"/>
                <a:cs typeface="+mn-cs"/>
              </a:defRPr>
            </a:lvl1pPr>
          </a:lstStyle>
          <a:p>
            <a:pPr>
              <a:defRPr/>
            </a:pPr>
            <a:endParaRPr lang="en-GB"/>
          </a:p>
        </p:txBody>
      </p:sp>
      <p:sp>
        <p:nvSpPr>
          <p:cNvPr id="2426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Arial" charset="0"/>
                <a:cs typeface="+mn-cs"/>
              </a:defRPr>
            </a:lvl1pPr>
          </a:lstStyle>
          <a:p>
            <a:pPr>
              <a:defRPr/>
            </a:pPr>
            <a:endParaRPr lang="en-GB"/>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426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4269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spcBef>
                <a:spcPct val="0"/>
              </a:spcBef>
              <a:defRPr sz="1200">
                <a:latin typeface="Arial" charset="0"/>
                <a:cs typeface="+mn-cs"/>
              </a:defRPr>
            </a:lvl1pPr>
          </a:lstStyle>
          <a:p>
            <a:pPr>
              <a:defRPr/>
            </a:pPr>
            <a:endParaRPr lang="en-GB"/>
          </a:p>
        </p:txBody>
      </p:sp>
      <p:sp>
        <p:nvSpPr>
          <p:cNvPr id="2426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Arial" charset="0"/>
                <a:cs typeface="Arial" charset="0"/>
              </a:defRPr>
            </a:lvl1pPr>
          </a:lstStyle>
          <a:p>
            <a:pPr>
              <a:defRPr/>
            </a:pPr>
            <a:fld id="{66E17564-4893-4126-90D4-5EAA24670A00}" type="slidenum">
              <a:rPr lang="ar-SA"/>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a:t>
            </a:fld>
            <a:endParaRPr lang="en-GB"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2</a:t>
            </a:fld>
            <a:endParaRPr lang="en-GB"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3</a:t>
            </a:fld>
            <a:endParaRPr lang="en-GB"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4</a:t>
            </a:fld>
            <a:endParaRPr lang="en-GB"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5</a:t>
            </a:fld>
            <a:endParaRPr lang="en-GB"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6</a:t>
            </a:fld>
            <a:endParaRPr lang="en-GB"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7</a:t>
            </a:fld>
            <a:endParaRPr lang="en-GB"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8</a:t>
            </a:fld>
            <a:endParaRPr lang="en-GB"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9</a:t>
            </a:fld>
            <a:endParaRPr lang="en-GB"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10</a:t>
            </a:fld>
            <a:endParaRPr lang="en-GB"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11</a:t>
            </a:fld>
            <a:endParaRPr lang="en-GB"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12</a:t>
            </a:fld>
            <a:endParaRPr lang="en-GB" smtClean="0">
              <a:latin typeface="Arial" pitchFamily="34" charset="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13</a:t>
            </a:fld>
            <a:endParaRPr lang="en-GB"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14</a:t>
            </a:fld>
            <a:endParaRPr lang="en-GB"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15</a:t>
            </a:fld>
            <a:endParaRPr lang="en-GB"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BB203FA6-18B2-4FD4-AF1F-68386FEFCBF7}" type="slidenum">
              <a:rPr lang="ar-SA" smtClean="0">
                <a:latin typeface="Arial" pitchFamily="34" charset="0"/>
                <a:cs typeface="Arial" pitchFamily="34" charset="0"/>
              </a:rPr>
              <a:pPr/>
              <a:t>16</a:t>
            </a:fld>
            <a:endParaRPr lang="en-GB"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6E17564-4893-4126-90D4-5EAA24670A00}" type="slidenum">
              <a:rPr lang="ar-SA" smtClean="0"/>
              <a:pPr>
                <a:defRPr/>
              </a:pPr>
              <a:t>17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4784CAFC-D8D2-414D-A22F-436F76FC0653}" type="datetime1">
              <a:rPr lang="ar-SA" smtClean="0"/>
              <a:pPr/>
              <a:t>07/01/1437</a:t>
            </a:fld>
            <a:endParaRPr lang="en-US" dirty="0">
              <a:solidFill>
                <a:srgbClr val="FFFFFF"/>
              </a:solidFill>
            </a:endParaRPr>
          </a:p>
        </p:txBody>
      </p:sp>
      <p:sp>
        <p:nvSpPr>
          <p:cNvPr id="2" name="Footer Placeholder 1"/>
          <p:cNvSpPr>
            <a:spLocks noGrp="1"/>
          </p:cNvSpPr>
          <p:nvPr>
            <p:ph type="ftr" sz="quarter" idx="11"/>
          </p:nvPr>
        </p:nvSpPr>
        <p:spPr/>
        <p:txBody>
          <a:bodyPr/>
          <a:lstStyle/>
          <a:p>
            <a:endParaRPr kumimoji="0" lang="en-US">
              <a:solidFill>
                <a:schemeClr val="accent1">
                  <a:tint val="20000"/>
                </a:scheme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5BBC35B-A44B-4119-B8DA-DE9E3DFADA20}" type="slidenum">
              <a:rPr kumimoji="0" lang="en-US" smtClean="0"/>
              <a:pPr/>
              <a:t>‹#›</a:t>
            </a:fld>
            <a:endParaRPr kumimoji="0" lang="en-US" dirty="0">
              <a:solidFill>
                <a:srgbClr val="FFFFFF"/>
              </a:solidFill>
            </a:endParaRPr>
          </a:p>
        </p:txBody>
      </p:sp>
    </p:spTree>
  </p:cSld>
  <p:clrMapOvr>
    <a:masterClrMapping/>
  </p:clrMapOvr>
  <p:transition>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fld id="{324C74E3-6B46-4129-9BA6-7D4136ECE44D}" type="datetime1">
              <a:rPr lang="ar-SA" smtClean="0"/>
              <a:pPr>
                <a:defRPr/>
              </a:pPr>
              <a:t>07/01/1437</a:t>
            </a:fld>
            <a:endParaRPr lang="en-US"/>
          </a:p>
        </p:txBody>
      </p:sp>
      <p:sp>
        <p:nvSpPr>
          <p:cNvPr id="19" name="Footer Placeholder 18"/>
          <p:cNvSpPr>
            <a:spLocks noGrp="1"/>
          </p:cNvSpPr>
          <p:nvPr>
            <p:ph type="ftr" sz="quarter" idx="11"/>
          </p:nvPr>
        </p:nvSpPr>
        <p:spPr>
          <a:xfrm>
            <a:off x="3581400" y="76200"/>
            <a:ext cx="2895600" cy="288925"/>
          </a:xfrm>
        </p:spPr>
        <p:txBody>
          <a:bodyPr/>
          <a:lstStyle/>
          <a:p>
            <a:pPr>
              <a:defRPr/>
            </a:pPr>
            <a:endParaRPr lang="en-US"/>
          </a:p>
        </p:txBody>
      </p:sp>
      <p:sp>
        <p:nvSpPr>
          <p:cNvPr id="16" name="Slide Number Placeholder 15"/>
          <p:cNvSpPr>
            <a:spLocks noGrp="1"/>
          </p:cNvSpPr>
          <p:nvPr>
            <p:ph type="sldNum" sz="quarter" idx="12"/>
          </p:nvPr>
        </p:nvSpPr>
        <p:spPr>
          <a:xfrm>
            <a:off x="8229600" y="6473952"/>
            <a:ext cx="758952" cy="246888"/>
          </a:xfrm>
        </p:spPr>
        <p:txBody>
          <a:bodyPr/>
          <a:lstStyle/>
          <a:p>
            <a:pPr>
              <a:defRPr/>
            </a:pPr>
            <a:fld id="{A37D12E3-9482-4BB1-9BD6-C571C1251206}" type="slidenum">
              <a:rPr lang="ar-SA" smtClean="0"/>
              <a:pPr>
                <a:defRPr/>
              </a:pPr>
              <a:t>‹#›</a:t>
            </a:fld>
            <a:endParaRPr lang="en-US"/>
          </a:p>
        </p:txBody>
      </p:sp>
    </p:spTree>
  </p:cSld>
  <p:clrMapOvr>
    <a:masterClrMapping/>
  </p:clrMapOvr>
  <p:transition>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922AD0-FFEC-4674-BB36-D43738FABC2D}" type="datetime1">
              <a:rPr lang="ar-SA" smtClean="0"/>
              <a:pPr/>
              <a:t>07/01/1437</a:t>
            </a:fld>
            <a:endParaRPr lang="en-US"/>
          </a:p>
        </p:txBody>
      </p:sp>
      <p:sp>
        <p:nvSpPr>
          <p:cNvPr id="11" name="Footer Placeholder 10"/>
          <p:cNvSpPr>
            <a:spLocks noGrp="1"/>
          </p:cNvSpPr>
          <p:nvPr>
            <p:ph type="ftr" sz="quarter" idx="11"/>
          </p:nvPr>
        </p:nvSpPr>
        <p:spPr/>
        <p:txBody>
          <a:bodyPr/>
          <a:lstStyle/>
          <a:p>
            <a:endParaRPr kumimoji="0" lang="en-US"/>
          </a:p>
        </p:txBody>
      </p:sp>
      <p:sp>
        <p:nvSpPr>
          <p:cNvPr id="16" name="Slide Number Placeholder 1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DF96A633-C60C-4122-8FB6-D05FC62E332B}" type="datetime1">
              <a:rPr lang="ar-SA" smtClean="0"/>
              <a:pPr/>
              <a:t>07/01/1437</a:t>
            </a:fld>
            <a:endParaRPr lang="en-US"/>
          </a:p>
        </p:txBody>
      </p:sp>
      <p:sp>
        <p:nvSpPr>
          <p:cNvPr id="10" name="Footer Placeholder 9"/>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transition>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58EA74B6-9148-49F3-A237-CB632B551DB5}" type="datetime1">
              <a:rPr lang="ar-SA" smtClean="0"/>
              <a:pPr/>
              <a:t>07/01/1437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229600" y="6477000"/>
            <a:ext cx="762000" cy="246888"/>
          </a:xfrm>
        </p:spPr>
        <p:txBody>
          <a:bodyPr/>
          <a:lstStyle/>
          <a:p>
            <a:fld id="{D5BBC35B-A44B-4119-B8DA-DE9E3DFADA20}" type="slidenum">
              <a:rPr kumimoji="0" lang="en-US" smtClean="0"/>
              <a:pPr/>
              <a:t>‹#›</a:t>
            </a:fld>
            <a:endParaRPr kumimoji="0"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F135B19-3689-4010-BE4E-727F9DA8D79D}" type="datetime1">
              <a:rPr lang="ar-SA" smtClean="0"/>
              <a:pPr/>
              <a:t>07/01/1437</a:t>
            </a:fld>
            <a:endParaRPr lang="en-US"/>
          </a:p>
        </p:txBody>
      </p:sp>
      <p:sp>
        <p:nvSpPr>
          <p:cNvPr id="21" name="Footer Placeholder 20"/>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transition>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A016D563-8450-4EDD-8FB5-870289320879}" type="datetime1">
              <a:rPr lang="ar-SA" smtClean="0"/>
              <a:pPr>
                <a:defRPr/>
              </a:pPr>
              <a:t>07/01/1437</a:t>
            </a:fld>
            <a:endParaRPr lang="en-US"/>
          </a:p>
        </p:txBody>
      </p:sp>
      <p:sp>
        <p:nvSpPr>
          <p:cNvPr id="24" name="Footer Placeholder 23"/>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8E1CE28-000E-4940-86C2-5D87463B62DD}" type="slidenum">
              <a:rPr lang="ar-SA" smtClean="0"/>
              <a:pPr>
                <a:defRPr/>
              </a:pPr>
              <a:t>‹#›</a:t>
            </a:fld>
            <a:endParaRPr lang="en-US"/>
          </a:p>
        </p:txBody>
      </p:sp>
    </p:spTree>
  </p:cSld>
  <p:clrMapOvr>
    <a:masterClrMapping/>
  </p:clrMapOvr>
  <p:transition>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F8F1D60-FDFF-4150-9042-21A437AA3E46}" type="datetime1">
              <a:rPr lang="ar-SA" smtClean="0"/>
              <a:pPr/>
              <a:t>07/01/1437</a:t>
            </a:fld>
            <a:endParaRPr lang="en-US"/>
          </a:p>
        </p:txBody>
      </p:sp>
      <p:sp>
        <p:nvSpPr>
          <p:cNvPr id="29" name="Footer Placeholder 28"/>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transition>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E4F977EA-AA1B-486B-BF3D-607D2DC09588}" type="datetime1">
              <a:rPr lang="ar-SA" smtClean="0"/>
              <a:pPr/>
              <a:t>07/01/1437</a:t>
            </a:fld>
            <a:endParaRPr lang="en-US">
              <a:solidFill>
                <a:schemeClr val="tx1"/>
              </a:solidFill>
            </a:endParaRPr>
          </a:p>
        </p:txBody>
      </p:sp>
      <p:sp>
        <p:nvSpPr>
          <p:cNvPr id="5" name="Footer Placeholder 4"/>
          <p:cNvSpPr>
            <a:spLocks noGrp="1"/>
          </p:cNvSpPr>
          <p:nvPr>
            <p:ph type="ftr" sz="quarter" idx="11"/>
          </p:nvPr>
        </p:nvSpPr>
        <p:spPr/>
        <p:txBody>
          <a:bodyPr/>
          <a:lstStyle/>
          <a:p>
            <a:endParaRPr kumimoji="0" lang="en-US">
              <a:solidFill>
                <a:schemeClr val="tx1"/>
              </a:solidFill>
            </a:endParaRPr>
          </a:p>
        </p:txBody>
      </p:sp>
      <p:sp>
        <p:nvSpPr>
          <p:cNvPr id="31" name="Slide Number Placeholder 30"/>
          <p:cNvSpPr>
            <a:spLocks noGrp="1"/>
          </p:cNvSpPr>
          <p:nvPr>
            <p:ph type="sldNum" sz="quarter" idx="12"/>
          </p:nvPr>
        </p:nvSpPr>
        <p:spPr/>
        <p:txBody>
          <a:bodyPr/>
          <a:lstStyle/>
          <a:p>
            <a:fld id="{D5BBC35B-A44B-4119-B8DA-DE9E3DFADA20}" type="slidenum">
              <a:rPr kumimoji="0" lang="en-US" smtClean="0"/>
              <a:pPr/>
              <a:t>‹#›</a:t>
            </a:fld>
            <a:endParaRPr kumimoji="0" lang="en-US">
              <a:solidFill>
                <a:schemeClr val="tx1"/>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11F218-09CF-41E3-A15C-293F3F20C819}" type="datetime1">
              <a:rPr lang="ar-SA" smtClean="0"/>
              <a:pPr/>
              <a:t>07/01/1437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transition>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61A5C7F-9CDD-47D0-BB38-920A5B995715}" type="datetime1">
              <a:rPr lang="ar-SA" smtClean="0"/>
              <a:pPr/>
              <a:t>07/01/1437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transition>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CB53222-6661-49EB-B4AE-B2FA83A92E4B}" type="datetime1">
              <a:rPr lang="ar-SA" smtClean="0"/>
              <a:pPr/>
              <a:t>07/01/1437</a:t>
            </a:fld>
            <a:endParaRPr lang="en-US" sz="1000" dirty="0">
              <a:solidFill>
                <a:schemeClr val="tx1"/>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r" eaLnBrk="1" latinLnBrk="0" hangingPunct="1"/>
            <a:endParaRPr kumimoji="0" lang="en-US" sz="1000" dirty="0">
              <a:solidFill>
                <a:schemeClr val="tx1"/>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5BBC35B-A44B-4119-B8DA-DE9E3DFADA20}" type="slidenum">
              <a:rPr kumimoji="0" lang="en-US" smtClean="0"/>
              <a:pPr/>
              <a:t>‹#›</a:t>
            </a:fld>
            <a:endParaRPr kumimoji="0" lang="en-US" sz="1000" b="0">
              <a:solidFill>
                <a:schemeClr val="tx1"/>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Lst>
  <p:transition>
    <p:wedge/>
  </p:transition>
  <p:timing>
    <p:tnLst>
      <p:par>
        <p:cTn id="1" dur="indefinite" restart="never" nodeType="tmRoot"/>
      </p:par>
    </p:tnLst>
  </p:timing>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file:///C:\Users\Public\Music\Sample%20Music\Sleep%20Away.mp3"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1" name="Group 1"/>
          <p:cNvGrpSpPr>
            <a:grpSpLocks/>
          </p:cNvGrpSpPr>
          <p:nvPr/>
        </p:nvGrpSpPr>
        <p:grpSpPr bwMode="auto">
          <a:xfrm>
            <a:off x="546752" y="253069"/>
            <a:ext cx="8597248" cy="7823925"/>
            <a:chOff x="334" y="406"/>
            <a:chExt cx="11590" cy="15028"/>
          </a:xfrm>
        </p:grpSpPr>
        <p:grpSp>
          <p:nvGrpSpPr>
            <p:cNvPr id="81922" name="Group 2"/>
            <p:cNvGrpSpPr>
              <a:grpSpLocks/>
            </p:cNvGrpSpPr>
            <p:nvPr/>
          </p:nvGrpSpPr>
          <p:grpSpPr bwMode="auto">
            <a:xfrm>
              <a:off x="334" y="406"/>
              <a:ext cx="11590" cy="15028"/>
              <a:chOff x="339" y="406"/>
              <a:chExt cx="11582" cy="15025"/>
            </a:xfrm>
          </p:grpSpPr>
          <p:sp>
            <p:nvSpPr>
              <p:cNvPr id="81923" name="Rectangle 3" descr="Zig zag"/>
              <p:cNvSpPr>
                <a:spLocks noChangeArrowheads="1"/>
              </p:cNvSpPr>
              <p:nvPr/>
            </p:nvSpPr>
            <p:spPr bwMode="auto">
              <a:xfrm>
                <a:off x="339" y="406"/>
                <a:ext cx="11582" cy="15025"/>
              </a:xfrm>
              <a:prstGeom prst="rect">
                <a:avLst/>
              </a:prstGeom>
              <a:pattFill prst="zigZag">
                <a:fgClr>
                  <a:srgbClr val="8C8C8C"/>
                </a:fgClr>
                <a:bgClr>
                  <a:srgbClr val="BFBFBF"/>
                </a:bgClr>
              </a:patt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24" name="Rectangle 4"/>
              <p:cNvSpPr>
                <a:spLocks noChangeArrowheads="1"/>
              </p:cNvSpPr>
              <p:nvPr/>
            </p:nvSpPr>
            <p:spPr bwMode="auto">
              <a:xfrm>
                <a:off x="3446" y="944"/>
                <a:ext cx="8475" cy="12146"/>
              </a:xfrm>
              <a:prstGeom prst="rect">
                <a:avLst/>
              </a:prstGeom>
              <a:solidFill>
                <a:schemeClr val="accent5"/>
              </a:solidFill>
              <a:ln w="12700">
                <a:solidFill>
                  <a:schemeClr val="accent1"/>
                </a:solidFill>
                <a:miter lim="800000"/>
                <a:headEnd/>
                <a:tailEnd/>
              </a:ln>
              <a:effectLst/>
            </p:spPr>
            <p:txBody>
              <a:bodyPr vert="horz" wrap="square" lIns="228600" tIns="1371600" rIns="457200" bIns="45720" numCol="1" anchor="t" anchorCtr="0" compatLnSpc="1">
                <a:prstTxWarp prst="textNoShape">
                  <a:avLst/>
                </a:prstTxWarp>
                <a:scene3d>
                  <a:camera prst="obliqueBottomRight"/>
                  <a:lightRig rig="threePt" dir="t"/>
                </a:scene3d>
              </a:bodyPr>
              <a:lstStyle/>
              <a:p>
                <a:endParaRPr lang="ar-LB" sz="6000" b="1" dirty="0" smtClean="0">
                  <a:solidFill>
                    <a:srgbClr val="0070C0"/>
                  </a:solidFill>
                </a:endParaRPr>
              </a:p>
              <a:p>
                <a:r>
                  <a:rPr lang="ar-LB" sz="4400" b="1" dirty="0" smtClean="0">
                    <a:solidFill>
                      <a:srgbClr val="0070C0"/>
                    </a:solidFill>
                  </a:rPr>
                  <a:t>مشروع مركز الجمعية الطبية الإسلامية</a:t>
                </a:r>
                <a:r>
                  <a:rPr lang="ar-SA" sz="4400" b="1" dirty="0" smtClean="0">
                    <a:solidFill>
                      <a:srgbClr val="0070C0"/>
                    </a:solidFill>
                  </a:rPr>
                  <a:t> للتشخيص الطبي والوسائل المساعد</a:t>
                </a:r>
                <a:r>
                  <a:rPr lang="ar-LB" sz="4400" b="1" dirty="0" smtClean="0">
                    <a:solidFill>
                      <a:srgbClr val="0070C0"/>
                    </a:solidFill>
                  </a:rPr>
                  <a:t>ة </a:t>
                </a:r>
              </a:p>
              <a:p>
                <a:r>
                  <a:rPr lang="ar-LB" sz="4400" b="1" dirty="0" smtClean="0">
                    <a:solidFill>
                      <a:srgbClr val="0070C0"/>
                    </a:solidFill>
                  </a:rPr>
                  <a:t> بيروت</a:t>
                </a:r>
                <a:endParaRPr lang="en-US" sz="4400" dirty="0" smtClean="0">
                  <a:solidFill>
                    <a:srgbClr val="0070C0"/>
                  </a:solidFill>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i="0" u="none" strike="noStrike" normalizeH="0" baseline="0" dirty="0" smtClean="0">
                  <a:ln w="18415" cmpd="sng">
                    <a:solidFill>
                      <a:srgbClr val="FFFFFF"/>
                    </a:solidFill>
                    <a:prstDash val="solid"/>
                  </a:ln>
                  <a:solidFill>
                    <a:srgbClr val="FFFF00"/>
                  </a:solidFill>
                  <a:effectLst>
                    <a:glow rad="63500">
                      <a:schemeClr val="accent6">
                        <a:satMod val="175000"/>
                        <a:alpha val="40000"/>
                      </a:schemeClr>
                    </a:glow>
                    <a:outerShdw blurRad="63500" dir="3600000" algn="tl" rotWithShape="0">
                      <a:srgbClr val="000000">
                        <a:alpha val="70000"/>
                      </a:srgbClr>
                    </a:outerShdw>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FFFF"/>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1932" name="Rectangle 12"/>
              <p:cNvSpPr>
                <a:spLocks noChangeArrowheads="1"/>
              </p:cNvSpPr>
              <p:nvPr/>
            </p:nvSpPr>
            <p:spPr bwMode="auto">
              <a:xfrm flipH="1">
                <a:off x="2690" y="652"/>
                <a:ext cx="1563" cy="1272"/>
              </a:xfrm>
              <a:prstGeom prst="rect">
                <a:avLst/>
              </a:prstGeom>
              <a:solidFill>
                <a:schemeClr val="accent1"/>
              </a:solidFill>
              <a:ln w="12700">
                <a:solidFill>
                  <a:srgbClr val="FFFFFF"/>
                </a:solid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LB" sz="1800" dirty="0" smtClean="0">
                    <a:solidFill>
                      <a:srgbClr val="FFFFFF"/>
                    </a:solidFill>
                    <a:ea typeface="Arial" pitchFamily="34" charset="0"/>
                  </a:rPr>
                  <a:t>تشرين الأول</a:t>
                </a:r>
                <a:r>
                  <a:rPr kumimoji="0" lang="ar-SA" sz="1800" b="0" i="0" u="none" strike="noStrike" cap="none" normalizeH="0" baseline="0" dirty="0" smtClean="0">
                    <a:ln>
                      <a:noFill/>
                    </a:ln>
                    <a:solidFill>
                      <a:srgbClr val="FFFFFF"/>
                    </a:solidFill>
                    <a:effectLst/>
                    <a:latin typeface="Arial" pitchFamily="34" charset="0"/>
                    <a:ea typeface="Arial" pitchFamily="34" charset="0"/>
                    <a:cs typeface="Arial" pitchFamily="34" charset="0"/>
                  </a:rPr>
                  <a:t> 201</a:t>
                </a:r>
                <a:r>
                  <a:rPr kumimoji="0" lang="ar-LB" sz="1800" b="0" i="0" u="none" strike="noStrike" cap="none" normalizeH="0" baseline="0" dirty="0" smtClean="0">
                    <a:ln>
                      <a:noFill/>
                    </a:ln>
                    <a:solidFill>
                      <a:srgbClr val="FFFFFF"/>
                    </a:solidFill>
                    <a:effectLst/>
                    <a:latin typeface="Arial" pitchFamily="34" charset="0"/>
                    <a:ea typeface="Arial" pitchFamily="34" charset="0"/>
                    <a:cs typeface="Arial" pitchFamily="34" charset="0"/>
                  </a:rPr>
                  <a:t>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81933" name="Group 13"/>
            <p:cNvGrpSpPr>
              <a:grpSpLocks/>
            </p:cNvGrpSpPr>
            <p:nvPr/>
          </p:nvGrpSpPr>
          <p:grpSpPr bwMode="auto">
            <a:xfrm>
              <a:off x="3706" y="10750"/>
              <a:ext cx="7684" cy="1611"/>
              <a:chOff x="3706" y="10750"/>
              <a:chExt cx="7684" cy="1611"/>
            </a:xfrm>
          </p:grpSpPr>
          <p:grpSp>
            <p:nvGrpSpPr>
              <p:cNvPr id="81934" name="Group 14"/>
              <p:cNvGrpSpPr>
                <a:grpSpLocks/>
              </p:cNvGrpSpPr>
              <p:nvPr/>
            </p:nvGrpSpPr>
            <p:grpSpPr bwMode="auto">
              <a:xfrm flipH="1" flipV="1">
                <a:off x="10276" y="10750"/>
                <a:ext cx="1114" cy="1260"/>
                <a:chOff x="9572" y="23718"/>
                <a:chExt cx="4097" cy="4740"/>
              </a:xfrm>
            </p:grpSpPr>
            <p:sp>
              <p:nvSpPr>
                <p:cNvPr id="81935" name="Rectangle 15"/>
                <p:cNvSpPr>
                  <a:spLocks noChangeArrowheads="1"/>
                </p:cNvSpPr>
                <p:nvPr/>
              </p:nvSpPr>
              <p:spPr bwMode="auto">
                <a:xfrm flipH="1">
                  <a:off x="9572" y="23718"/>
                  <a:ext cx="1439" cy="1440"/>
                </a:xfrm>
                <a:prstGeom prst="rect">
                  <a:avLst/>
                </a:prstGeom>
                <a:solidFill>
                  <a:srgbClr val="BFBFBF">
                    <a:alpha val="50000"/>
                  </a:srgbClr>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36" name="Rectangle 16"/>
                <p:cNvSpPr>
                  <a:spLocks noChangeArrowheads="1"/>
                </p:cNvSpPr>
                <p:nvPr/>
              </p:nvSpPr>
              <p:spPr bwMode="auto">
                <a:xfrm flipH="1">
                  <a:off x="11921" y="25477"/>
                  <a:ext cx="1748" cy="2431"/>
                </a:xfrm>
                <a:prstGeom prst="rect">
                  <a:avLst/>
                </a:prstGeom>
                <a:solidFill>
                  <a:srgbClr val="00B0F0"/>
                </a:solidFill>
                <a:ln w="12700">
                  <a:solidFill>
                    <a:srgbClr val="FFFFFF"/>
                  </a:solidFill>
                  <a:miter lim="800000"/>
                  <a:headEnd/>
                  <a:tailEnd/>
                </a:ln>
                <a:effectLst/>
              </p:spPr>
              <p:txBody>
                <a:bodyPr vert="horz" wrap="square" lIns="91440" tIns="45720" rIns="91440" bIns="45720" numCol="1" anchor="ctr" anchorCtr="0" compatLnSpc="1">
                  <a:prstTxWarp prst="textNoShape">
                    <a:avLst/>
                  </a:prstTxWarp>
                </a:bodyPr>
                <a:lstStyle/>
                <a:p>
                  <a:endParaRPr lang="en-US"/>
                </a:p>
              </p:txBody>
            </p:sp>
            <p:sp>
              <p:nvSpPr>
                <p:cNvPr id="81937" name="Rectangle 17"/>
                <p:cNvSpPr>
                  <a:spLocks noChangeArrowheads="1"/>
                </p:cNvSpPr>
                <p:nvPr/>
              </p:nvSpPr>
              <p:spPr bwMode="auto">
                <a:xfrm flipH="1">
                  <a:off x="10641" y="24376"/>
                  <a:ext cx="1888" cy="4082"/>
                </a:xfrm>
                <a:prstGeom prst="rect">
                  <a:avLst/>
                </a:prstGeom>
                <a:solidFill>
                  <a:schemeClr val="tx2">
                    <a:lumMod val="40000"/>
                    <a:lumOff val="60000"/>
                    <a:alpha val="50000"/>
                  </a:schemeClr>
                </a:solidFill>
                <a:ln w="12700">
                  <a:solidFill>
                    <a:schemeClr val="bg2">
                      <a:lumMod val="90000"/>
                    </a:schemeClr>
                  </a:solidFill>
                  <a:miter lim="800000"/>
                  <a:headEnd/>
                  <a:tailEnd/>
                </a:ln>
                <a:effectLst/>
              </p:spPr>
              <p:txBody>
                <a:bodyPr vert="horz" wrap="square" lIns="91440" tIns="45720" rIns="91440" bIns="45720" numCol="1" anchor="ctr" anchorCtr="0" compatLnSpc="1">
                  <a:prstTxWarp prst="textNoShape">
                    <a:avLst/>
                  </a:prstTxWarp>
                </a:bodyPr>
                <a:lstStyle/>
                <a:p>
                  <a:endParaRPr 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sp>
            <p:nvSpPr>
              <p:cNvPr id="81938" name="Rectangle 18"/>
              <p:cNvSpPr>
                <a:spLocks noChangeArrowheads="1"/>
              </p:cNvSpPr>
              <p:nvPr/>
            </p:nvSpPr>
            <p:spPr bwMode="auto">
              <a:xfrm flipH="1">
                <a:off x="3706" y="11483"/>
                <a:ext cx="3082" cy="878"/>
              </a:xfrm>
              <a:prstGeom prst="rect">
                <a:avLst/>
              </a:prstGeom>
              <a:noFill/>
              <a:ln w="12700">
                <a:noFill/>
                <a:miter lim="800000"/>
                <a:headEnd/>
                <a:tailEnd/>
              </a:ln>
              <a:effectLst/>
            </p:spPr>
            <p:txBody>
              <a:bodyPr vert="horz" wrap="square" lIns="91440" tIns="0" rIns="91440" bIns="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LB" sz="2400" b="0" i="0" u="none" strike="noStrike" cap="none" normalizeH="0" baseline="0" dirty="0" smtClean="0">
                    <a:ln>
                      <a:noFill/>
                    </a:ln>
                    <a:solidFill>
                      <a:srgbClr val="FFFFFF"/>
                    </a:solidFill>
                    <a:effectLst/>
                    <a:latin typeface="Arial" pitchFamily="34" charset="0"/>
                    <a:ea typeface="Arial" pitchFamily="34" charset="0"/>
                    <a:cs typeface="Arial" pitchFamily="34" charset="0"/>
                  </a:rPr>
                  <a:t>تشرين الأول 2015</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grpSp>
      </p:grpSp>
      <p:pic>
        <p:nvPicPr>
          <p:cNvPr id="21" name="Sleep Away.mp3">
            <a:hlinkClick r:id="" action="ppaction://media"/>
          </p:cNvPr>
          <p:cNvPicPr>
            <a:picLocks noRot="1" noChangeAspect="1"/>
          </p:cNvPicPr>
          <p:nvPr>
            <a:audioFile r:link="rId1"/>
          </p:nvPr>
        </p:nvPicPr>
        <p:blipFill>
          <a:blip r:embed="rId4" cstate="print"/>
          <a:stretch>
            <a:fillRect/>
          </a:stretch>
        </p:blipFill>
        <p:spPr>
          <a:xfrm>
            <a:off x="990600" y="609600"/>
            <a:ext cx="244475" cy="244475"/>
          </a:xfrm>
          <a:prstGeom prst="rect">
            <a:avLst/>
          </a:prstGeom>
        </p:spPr>
      </p:pic>
      <p:sp>
        <p:nvSpPr>
          <p:cNvPr id="29" name="Vertical Scroll 28"/>
          <p:cNvSpPr/>
          <p:nvPr/>
        </p:nvSpPr>
        <p:spPr>
          <a:xfrm>
            <a:off x="609600" y="1143000"/>
            <a:ext cx="1828800" cy="54864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sers\win7sp1\AppData\Local\Microsoft\Windows\Temporary Internet Files\Content.Outlook\H7MC21H2\LOGO IMA2.jpg"/>
          <p:cNvPicPr>
            <a:picLocks noChangeAspect="1" noChangeArrowheads="1"/>
          </p:cNvPicPr>
          <p:nvPr/>
        </p:nvPicPr>
        <p:blipFill>
          <a:blip r:embed="rId5" cstate="print"/>
          <a:srcRect/>
          <a:stretch>
            <a:fillRect/>
          </a:stretch>
        </p:blipFill>
        <p:spPr bwMode="auto">
          <a:xfrm>
            <a:off x="5105400" y="990600"/>
            <a:ext cx="1304544" cy="12070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Slide Number Placeholder 30"/>
          <p:cNvSpPr>
            <a:spLocks noGrp="1"/>
          </p:cNvSpPr>
          <p:nvPr>
            <p:ph type="sldNum" sz="quarter" idx="12"/>
          </p:nvPr>
        </p:nvSpPr>
        <p:spPr/>
        <p:txBody>
          <a:bodyPr/>
          <a:lstStyle/>
          <a:p>
            <a:pPr>
              <a:defRPr/>
            </a:pPr>
            <a:fld id="{C8E1CE28-000E-4940-86C2-5D87463B62DD}" type="slidenum">
              <a:rPr lang="ar-SA" smtClean="0"/>
              <a:pPr>
                <a:defRPr/>
              </a:pPr>
              <a:t>1</a:t>
            </a:fld>
            <a:endParaRPr lang="en-US"/>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2209800"/>
            <a:ext cx="8153400" cy="3139321"/>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rtl="1"/>
            <a:r>
              <a:rPr lang="ar-LB" sz="4400" b="1" dirty="0" smtClean="0"/>
              <a:t>مركز طبي متخصص في تقديم الوسائل المساعدة في تشخيص الأمراض والمساهمة في علاجها.</a:t>
            </a:r>
            <a:endParaRPr lang="en-US" sz="4400" dirty="0" smtClean="0"/>
          </a:p>
          <a:p>
            <a:pPr algn="r" rtl="1"/>
            <a:endParaRPr lang="en-US" dirty="0"/>
          </a:p>
        </p:txBody>
      </p:sp>
      <p:sp>
        <p:nvSpPr>
          <p:cNvPr id="124930" name="AutoShape 2"/>
          <p:cNvSpPr>
            <a:spLocks noGrp="1" noChangeArrowheads="1"/>
          </p:cNvSpPr>
          <p:nvPr>
            <p:ph type="title" idx="4294967295"/>
          </p:nvPr>
        </p:nvSpPr>
        <p:spPr bwMode="auto">
          <a:xfrm>
            <a:off x="1485378" y="4572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algn="ctr" rtl="1"/>
            <a:r>
              <a:rPr lang="ar-LB" sz="5400" b="1" cap="none"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Arabic Typesetting" pitchFamily="66" charset="-78"/>
                <a:cs typeface="Arabic Typesetting" pitchFamily="66" charset="-78"/>
              </a:rPr>
              <a:t>التعريف بالمشروع:</a:t>
            </a:r>
            <a:endParaRPr lang="en-US" sz="5400" b="1" cap="none"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Arabic Typesetting" pitchFamily="66" charset="-78"/>
              <a:cs typeface="Arabic Typesetting" pitchFamily="66" charset="-78"/>
            </a:endParaRPr>
          </a:p>
        </p:txBody>
      </p:sp>
      <p:sp>
        <p:nvSpPr>
          <p:cNvPr id="4" name="Slide Number Placeholder 3"/>
          <p:cNvSpPr>
            <a:spLocks noGrp="1"/>
          </p:cNvSpPr>
          <p:nvPr>
            <p:ph type="sldNum" sz="quarter" idx="12"/>
          </p:nvPr>
        </p:nvSpPr>
        <p:spPr/>
        <p:txBody>
          <a:bodyPr/>
          <a:lstStyle/>
          <a:p>
            <a:pPr>
              <a:defRPr/>
            </a:pPr>
            <a:fld id="{C8E1CE28-000E-4940-86C2-5D87463B62DD}" type="slidenum">
              <a:rPr lang="ar-SA" smtClean="0"/>
              <a:pPr>
                <a:defRPr/>
              </a:pPr>
              <a:t>2</a:t>
            </a:fld>
            <a:endParaRPr lang="en-US"/>
          </a:p>
        </p:txBody>
      </p:sp>
    </p:spTree>
  </p:cSld>
  <p:clrMapOvr>
    <a:masterClrMapping/>
  </p:clrMapOvr>
  <p:transition>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2209800"/>
            <a:ext cx="8153400" cy="4801314"/>
          </a:xfrm>
          <a:prstGeom prst="rect">
            <a:avLst/>
          </a:prstGeom>
        </p:spPr>
        <p:txBody>
          <a:bodyPr wrap="square">
            <a:spAutoFit/>
          </a:bodyPr>
          <a:lstStyle/>
          <a:p>
            <a:pPr rtl="1"/>
            <a:r>
              <a:rPr lang="ar-SA" sz="2800" b="1" dirty="0" smtClean="0"/>
              <a:t>يقوم مركز الريان الطبي التابع للجمعية الطبية الاسلامية بمعاينة حوالي 500 إلى 600 حالة مرضية شهريا يحتاج منهم حوالي 450 حالة مرضية لفحوصات مخبرية وتصوير ووسائل مساعدة وتشخيصية أخرى تبلغ  أرباحها  الشهرية الصافية من  18,000 $ إلى  20,000 $. أضف إلى هذا نصف هذا العدد من المرضى على أقل تقدير ممكن أن يستقبلهم المركز من خارج العيادات التابعة لمركز الريان الطبي، فيكون معدل الربح الشهري الصافي  27,000 $ إلى  30,000 $ ما يعادل سنوياُ  324,000 $ إلى  360,000 $ (بعد إحتساب أجور الموظفين وقيمة استه</a:t>
            </a:r>
            <a:r>
              <a:rPr lang="ar-LB" sz="2800" b="1" dirty="0" smtClean="0"/>
              <a:t>ل</a:t>
            </a:r>
            <a:r>
              <a:rPr lang="ar-SA" sz="2800" b="1" dirty="0" smtClean="0"/>
              <a:t>اك المعدات وجميع التكاليف). </a:t>
            </a:r>
            <a:endParaRPr lang="en-US" sz="2800" dirty="0" smtClean="0"/>
          </a:p>
          <a:p>
            <a:endParaRPr lang="en-US" sz="2000" dirty="0" smtClean="0">
              <a:latin typeface="Times New Roman" pitchFamily="18" charset="0"/>
              <a:cs typeface="Times New Roman" pitchFamily="18" charset="0"/>
            </a:endParaRPr>
          </a:p>
          <a:p>
            <a:pPr algn="r" rtl="1"/>
            <a:endParaRPr lang="en-US" dirty="0"/>
          </a:p>
        </p:txBody>
      </p:sp>
      <p:sp>
        <p:nvSpPr>
          <p:cNvPr id="124930" name="AutoShape 2"/>
          <p:cNvSpPr>
            <a:spLocks noGrp="1" noChangeArrowheads="1"/>
          </p:cNvSpPr>
          <p:nvPr>
            <p:ph type="title" idx="4294967295"/>
          </p:nvPr>
        </p:nvSpPr>
        <p:spPr bwMode="auto">
          <a:xfrm>
            <a:off x="1485378" y="4572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algn="ctr" rtl="1"/>
            <a:r>
              <a:rPr lang="ar-LB" sz="5400" b="1" cap="none" dirty="0" smtClean="0">
                <a:ln w="12700">
                  <a:solidFill>
                    <a:schemeClr val="tx2">
                      <a:satMod val="155000"/>
                    </a:schemeClr>
                  </a:solidFill>
                  <a:prstDash val="solid"/>
                </a:ln>
                <a:solidFill>
                  <a:schemeClr val="accent1"/>
                </a:solidFill>
                <a:effectLst/>
                <a:latin typeface="Arabic Typesetting" pitchFamily="66" charset="-78"/>
                <a:cs typeface="Arabic Typesetting" pitchFamily="66" charset="-78"/>
              </a:rPr>
              <a:t>جدوى المشروع:</a:t>
            </a:r>
            <a:endParaRPr lang="en-US" sz="5400" b="1" cap="none" dirty="0">
              <a:ln w="12700">
                <a:solidFill>
                  <a:schemeClr val="tx2">
                    <a:satMod val="155000"/>
                  </a:schemeClr>
                </a:solidFill>
                <a:prstDash val="solid"/>
              </a:ln>
              <a:solidFill>
                <a:schemeClr val="accent1"/>
              </a:solidFill>
              <a:effectLst/>
              <a:latin typeface="Arabic Typesetting" pitchFamily="66" charset="-78"/>
              <a:cs typeface="Arabic Typesetting" pitchFamily="66" charset="-78"/>
            </a:endParaRPr>
          </a:p>
        </p:txBody>
      </p:sp>
      <p:sp>
        <p:nvSpPr>
          <p:cNvPr id="4" name="Slide Number Placeholder 3"/>
          <p:cNvSpPr>
            <a:spLocks noGrp="1"/>
          </p:cNvSpPr>
          <p:nvPr>
            <p:ph type="sldNum" sz="quarter" idx="12"/>
          </p:nvPr>
        </p:nvSpPr>
        <p:spPr/>
        <p:txBody>
          <a:bodyPr/>
          <a:lstStyle/>
          <a:p>
            <a:pPr>
              <a:defRPr/>
            </a:pPr>
            <a:fld id="{C8E1CE28-000E-4940-86C2-5D87463B62DD}" type="slidenum">
              <a:rPr lang="ar-SA" smtClean="0"/>
              <a:pPr>
                <a:defRPr/>
              </a:pPr>
              <a:t>3</a:t>
            </a:fld>
            <a:endParaRPr lang="en-US"/>
          </a:p>
        </p:txBody>
      </p:sp>
    </p:spTree>
  </p:cSld>
  <p:clrMapOvr>
    <a:masterClrMapping/>
  </p:clrMapOvr>
  <p:transition>
    <p:cover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676400"/>
            <a:ext cx="8153400" cy="4493538"/>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rtl="1"/>
            <a:r>
              <a:rPr lang="ar-SA" sz="4400" b="1" dirty="0" smtClean="0"/>
              <a:t>الجدير بالذكر أن كل الفحوصات المساعدة هذه يتم دفع</a:t>
            </a:r>
            <a:r>
              <a:rPr lang="ar-LB" sz="4400" b="1" dirty="0" smtClean="0"/>
              <a:t> كلفتها</a:t>
            </a:r>
            <a:r>
              <a:rPr lang="ar-SA" sz="4400" b="1" dirty="0" smtClean="0"/>
              <a:t> </a:t>
            </a:r>
            <a:r>
              <a:rPr lang="ar-SA" sz="4400" b="1" u="sng" dirty="0" smtClean="0"/>
              <a:t>نقدا</a:t>
            </a:r>
            <a:r>
              <a:rPr lang="ar-SA" sz="4400" b="1" dirty="0" smtClean="0"/>
              <a:t>ً </a:t>
            </a:r>
            <a:r>
              <a:rPr lang="ar-LB" sz="4400" b="1" dirty="0" smtClean="0"/>
              <a:t>للمركز </a:t>
            </a:r>
            <a:r>
              <a:rPr lang="ar-SA" sz="4400" b="1" dirty="0" smtClean="0"/>
              <a:t>من قبل معظم المرضى المضمومين من مختلف الجهات الضامنة </a:t>
            </a:r>
            <a:r>
              <a:rPr lang="ar-LB" sz="4400" b="1" dirty="0" smtClean="0"/>
              <a:t>، </a:t>
            </a:r>
            <a:r>
              <a:rPr lang="ar-SA" sz="4400" b="1" dirty="0" smtClean="0"/>
              <a:t>ثم يتابع المريض تحصيل مستحقاته من تلك الجهات الضامنة.</a:t>
            </a:r>
            <a:endParaRPr lang="en-US" sz="4400" dirty="0" smtClean="0"/>
          </a:p>
          <a:p>
            <a:pPr algn="r" rtl="1"/>
            <a:endParaRPr lang="en-US" dirty="0"/>
          </a:p>
        </p:txBody>
      </p:sp>
      <p:sp>
        <p:nvSpPr>
          <p:cNvPr id="124930" name="AutoShape 2"/>
          <p:cNvSpPr>
            <a:spLocks noGrp="1" noChangeArrowheads="1"/>
          </p:cNvSpPr>
          <p:nvPr>
            <p:ph type="title" idx="4294967295"/>
          </p:nvPr>
        </p:nvSpPr>
        <p:spPr bwMode="auto">
          <a:xfrm>
            <a:off x="1485378" y="4572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algn="ctr" rtl="1"/>
            <a:r>
              <a:rPr lang="ar-LB" sz="5400" b="1" cap="none"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Arabic Typesetting" pitchFamily="66" charset="-78"/>
                <a:cs typeface="Arabic Typesetting" pitchFamily="66" charset="-78"/>
              </a:rPr>
              <a:t>جدوى المشروع:</a:t>
            </a:r>
            <a:endParaRPr lang="en-US" sz="5400" b="1" cap="none"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Arabic Typesetting" pitchFamily="66" charset="-78"/>
              <a:cs typeface="Arabic Typesetting" pitchFamily="66" charset="-78"/>
            </a:endParaRPr>
          </a:p>
        </p:txBody>
      </p:sp>
      <p:sp>
        <p:nvSpPr>
          <p:cNvPr id="4" name="Slide Number Placeholder 3"/>
          <p:cNvSpPr>
            <a:spLocks noGrp="1"/>
          </p:cNvSpPr>
          <p:nvPr>
            <p:ph type="sldNum" sz="quarter" idx="12"/>
          </p:nvPr>
        </p:nvSpPr>
        <p:spPr/>
        <p:txBody>
          <a:bodyPr/>
          <a:lstStyle/>
          <a:p>
            <a:pPr>
              <a:defRPr/>
            </a:pPr>
            <a:fld id="{C8E1CE28-000E-4940-86C2-5D87463B62DD}" type="slidenum">
              <a:rPr lang="ar-SA" smtClean="0"/>
              <a:pPr>
                <a:defRPr/>
              </a:pPr>
              <a:t>4</a:t>
            </a:fld>
            <a:endParaRPr lang="en-US"/>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524000"/>
            <a:ext cx="8153400" cy="4909036"/>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rtl="1"/>
            <a:r>
              <a:rPr lang="ar-SA" sz="3200" b="1" dirty="0" smtClean="0"/>
              <a:t> مع إرتفاع عدد المرضى المحتاجين وخاصة اللاجئين السوريين ومع تقاعص الهيئات العالمية المعنية بشؤون اللاجئين عن القيام بواجباتهم من حيث تغطية تكاليف الفحوصات التشخصية والتي غالبا ما تكون مرتفعة الكلفة، أمام هذا الواقع وبعد مراجعة عدة بيانات وجداول أسعار المراكز التشخيصية، تبين لنا أنه من الممكن تخفيف أعباء تكاليف هذه الفحوصات بين 40 % و 60% من أسعارها فيما لو كنا نمتلك هذه الأجهزة المساعدة في التشخيص. </a:t>
            </a:r>
            <a:endParaRPr lang="en-US" sz="3200" dirty="0" smtClean="0"/>
          </a:p>
          <a:p>
            <a:pPr algn="r" rtl="1"/>
            <a:endParaRPr lang="en-US" sz="1400" dirty="0"/>
          </a:p>
        </p:txBody>
      </p:sp>
      <p:sp>
        <p:nvSpPr>
          <p:cNvPr id="4" name="AutoShape 2"/>
          <p:cNvSpPr txBox="1">
            <a:spLocks noChangeArrowheads="1"/>
          </p:cNvSpPr>
          <p:nvPr/>
        </p:nvSpPr>
        <p:spPr bwMode="auto">
          <a:xfrm>
            <a:off x="1637778" y="6096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جدوى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5</a:t>
            </a:fld>
            <a:endParaRPr lang="en-US"/>
          </a:p>
        </p:txBody>
      </p:sp>
    </p:spTree>
  </p:cSld>
  <p:clrMapOvr>
    <a:masterClrMapping/>
  </p:clrMapOvr>
  <p:transition>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828800"/>
            <a:ext cx="8153400" cy="5016758"/>
          </a:xfrm>
          <a:prstGeom prst="rect">
            <a:avLst/>
          </a:prstGeom>
        </p:spPr>
        <p:txBody>
          <a:bodyPr wrap="square">
            <a:spAutoFit/>
          </a:bodyPr>
          <a:lstStyle/>
          <a:p>
            <a:endParaRPr lang="en-US" sz="2000" dirty="0" smtClean="0">
              <a:latin typeface="Times New Roman" pitchFamily="18" charset="0"/>
              <a:cs typeface="Times New Roman" pitchFamily="18" charset="0"/>
            </a:endParaRPr>
          </a:p>
          <a:p>
            <a:pPr algn="just" rtl="1"/>
            <a:r>
              <a:rPr lang="ar-SA" sz="3200" b="1" dirty="0" smtClean="0"/>
              <a:t>	</a:t>
            </a:r>
            <a:r>
              <a:rPr lang="ar-LB" sz="2800" b="1" dirty="0" smtClean="0"/>
              <a:t>تقوم الجمعية الطبية الاسلامية بتقديم الرعاية الطبية والصحية في مركز الريان الطبي ضمن إمكانيات محدودة حالياُ لا تكفي حاجات الناس من حيث الوسائل المساعدة.</a:t>
            </a:r>
            <a:endParaRPr lang="en-US" sz="2800" b="1" dirty="0" smtClean="0"/>
          </a:p>
          <a:p>
            <a:pPr algn="just" rtl="1"/>
            <a:r>
              <a:rPr lang="ar-LB" sz="2800" b="1" dirty="0" smtClean="0"/>
              <a:t>	هناك ما يقارب المليون نسمة من لبنانيين وفلسطينيين وسوريين وآخرين وهي الشريحة الأساسية المباشرة المستفيدة من تقديمات الريان الطبي في منطقة بيروت وضواحيها والتي سوف تتلقى الخدمات الطبية المساعدة مع مراعاة المستوى الإقتصادي والإجتماعي لهذه الشريحة.</a:t>
            </a:r>
            <a:endParaRPr lang="en-US" sz="2800" b="1" dirty="0" smtClean="0"/>
          </a:p>
          <a:p>
            <a:pPr algn="just" rtl="1"/>
            <a:r>
              <a:rPr lang="ar-SA" sz="2800" b="1" dirty="0" smtClean="0"/>
              <a:t> </a:t>
            </a:r>
            <a:endParaRPr lang="en-US" sz="2800" b="1" dirty="0"/>
          </a:p>
        </p:txBody>
      </p:sp>
      <p:sp>
        <p:nvSpPr>
          <p:cNvPr id="4" name="AutoShape 2"/>
          <p:cNvSpPr txBox="1">
            <a:spLocks noChangeArrowheads="1"/>
          </p:cNvSpPr>
          <p:nvPr/>
        </p:nvSpPr>
        <p:spPr bwMode="auto">
          <a:xfrm>
            <a:off x="1485378" y="4572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جدوى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6</a:t>
            </a:fld>
            <a:endParaRPr lang="en-US"/>
          </a:p>
        </p:txBody>
      </p:sp>
    </p:spTree>
  </p:cSld>
  <p:clrMapOvr>
    <a:masterClrMapping/>
  </p:clrMapOvr>
  <p:transition>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924800" cy="4462760"/>
          </a:xfrm>
          <a:prstGeom prst="rect">
            <a:avLst/>
          </a:prstGeom>
        </p:spPr>
        <p:txBody>
          <a:bodyPr wrap="square">
            <a:spAutoFit/>
          </a:bodyPr>
          <a:lstStyle/>
          <a:p>
            <a:pPr rtl="1"/>
            <a:endParaRPr lang="ar-LB" sz="2000" dirty="0" smtClean="0">
              <a:latin typeface="Times New Roman" pitchFamily="18" charset="0"/>
              <a:cs typeface="Times New Roman" pitchFamily="18" charset="0"/>
            </a:endParaRPr>
          </a:p>
          <a:p>
            <a:pPr rtl="1"/>
            <a:r>
              <a:rPr lang="ar-LB" sz="2000" b="1" dirty="0" smtClean="0">
                <a:latin typeface="Times New Roman" pitchFamily="18" charset="0"/>
                <a:cs typeface="Times New Roman" pitchFamily="18" charset="0"/>
              </a:rPr>
              <a:t>	</a:t>
            </a:r>
            <a:r>
              <a:rPr lang="ar-SA" sz="2800" b="1" dirty="0" smtClean="0"/>
              <a:t> </a:t>
            </a:r>
            <a:r>
              <a:rPr lang="ar-SA" sz="2400" b="1" dirty="0" smtClean="0"/>
              <a:t>ينقسم مركز الجمعية الطبية الاسلامية للتشخيص إلى الأقسام التالية:</a:t>
            </a:r>
            <a:endParaRPr lang="en-US" sz="2400" dirty="0" smtClean="0"/>
          </a:p>
          <a:p>
            <a:pPr lvl="1" algn="r" rtl="1">
              <a:buFont typeface="Wingdings" pitchFamily="2" charset="2"/>
              <a:buChar char="q"/>
            </a:pPr>
            <a:r>
              <a:rPr lang="ar-SA" sz="2400" b="1" dirty="0" smtClean="0"/>
              <a:t>قسم الأشعة والتصوير </a:t>
            </a:r>
            <a:endParaRPr lang="en-US" sz="2400" dirty="0" smtClean="0"/>
          </a:p>
          <a:p>
            <a:pPr lvl="1" algn="r" rtl="1">
              <a:buFont typeface="Wingdings" pitchFamily="2" charset="2"/>
              <a:buChar char="q"/>
            </a:pPr>
            <a:r>
              <a:rPr lang="ar-SA" sz="2400" b="1" dirty="0" smtClean="0"/>
              <a:t>قسم المختبر</a:t>
            </a:r>
            <a:endParaRPr lang="en-US" sz="2400" dirty="0" smtClean="0"/>
          </a:p>
          <a:p>
            <a:pPr lvl="1" algn="r" rtl="1">
              <a:buFont typeface="Wingdings" pitchFamily="2" charset="2"/>
              <a:buChar char="q"/>
            </a:pPr>
            <a:r>
              <a:rPr lang="ar-SA" sz="2400" b="1" dirty="0" smtClean="0"/>
              <a:t>قسم التخطيط</a:t>
            </a:r>
            <a:endParaRPr lang="en-US" sz="2400" dirty="0" smtClean="0"/>
          </a:p>
          <a:p>
            <a:pPr lvl="1" algn="r" rtl="1">
              <a:buFont typeface="Wingdings" pitchFamily="2" charset="2"/>
              <a:buChar char="q"/>
            </a:pPr>
            <a:r>
              <a:rPr lang="ar-SA" sz="2400" b="1" dirty="0" smtClean="0"/>
              <a:t>قسم التنظير</a:t>
            </a:r>
            <a:endParaRPr lang="en-US" sz="2400" dirty="0" smtClean="0"/>
          </a:p>
          <a:p>
            <a:pPr lvl="1" algn="r" rtl="1">
              <a:buFont typeface="Wingdings" pitchFamily="2" charset="2"/>
              <a:buChar char="q"/>
            </a:pPr>
            <a:r>
              <a:rPr lang="ar-LB" sz="2400" b="1" dirty="0" smtClean="0"/>
              <a:t>قسم العلاج الفيزيائي وإعادة التأهيل</a:t>
            </a:r>
            <a:endParaRPr lang="en-US" sz="2400" dirty="0" smtClean="0"/>
          </a:p>
          <a:p>
            <a:pPr lvl="1" algn="r" rtl="1">
              <a:buFont typeface="Wingdings" pitchFamily="2" charset="2"/>
              <a:buChar char="q"/>
            </a:pPr>
            <a:r>
              <a:rPr lang="ar-LB" sz="2400" b="1" dirty="0" smtClean="0"/>
              <a:t>قسم</a:t>
            </a:r>
            <a:r>
              <a:rPr lang="ar-LB" sz="2800" b="1" dirty="0" smtClean="0"/>
              <a:t> الغسيل والتعقيم والخدمات الأخرى</a:t>
            </a:r>
            <a:endParaRPr lang="en-US" sz="2800" dirty="0"/>
          </a:p>
        </p:txBody>
      </p:sp>
      <p:sp>
        <p:nvSpPr>
          <p:cNvPr id="124930" name="AutoShape 2"/>
          <p:cNvSpPr>
            <a:spLocks noGrp="1" noChangeArrowheads="1"/>
          </p:cNvSpPr>
          <p:nvPr>
            <p:ph type="title" idx="4294967295"/>
          </p:nvPr>
        </p:nvSpPr>
        <p:spPr bwMode="auto">
          <a:xfrm>
            <a:off x="1485378" y="4572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algn="ctr" rtl="1"/>
            <a:r>
              <a:rPr lang="ar-LB" sz="5400" b="1" cap="none"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Arabic Typesetting" pitchFamily="66" charset="-78"/>
                <a:cs typeface="Arabic Typesetting" pitchFamily="66" charset="-78"/>
              </a:rPr>
              <a:t>أقسام المركز</a:t>
            </a:r>
            <a:endParaRPr lang="en-US" sz="5400" b="1" cap="none"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Arabic Typesetting" pitchFamily="66" charset="-78"/>
              <a:cs typeface="Arabic Typesetting" pitchFamily="66" charset="-78"/>
            </a:endParaRPr>
          </a:p>
        </p:txBody>
      </p:sp>
      <p:sp>
        <p:nvSpPr>
          <p:cNvPr id="7" name="Slide Number Placeholder 6"/>
          <p:cNvSpPr>
            <a:spLocks noGrp="1"/>
          </p:cNvSpPr>
          <p:nvPr>
            <p:ph type="sldNum" sz="quarter" idx="12"/>
          </p:nvPr>
        </p:nvSpPr>
        <p:spPr/>
        <p:txBody>
          <a:bodyPr/>
          <a:lstStyle/>
          <a:p>
            <a:pPr>
              <a:defRPr/>
            </a:pPr>
            <a:fld id="{C8E1CE28-000E-4940-86C2-5D87463B62DD}" type="slidenum">
              <a:rPr lang="ar-SA" smtClean="0"/>
              <a:pPr>
                <a:defRPr/>
              </a:pPr>
              <a:t>7</a:t>
            </a:fld>
            <a:endParaRPr lang="en-US"/>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924800" cy="4062651"/>
          </a:xfrm>
          <a:prstGeom prst="rect">
            <a:avLst/>
          </a:prstGeom>
        </p:spPr>
        <p:txBody>
          <a:bodyPr wrap="square">
            <a:spAutoFit/>
          </a:bodyPr>
          <a:lstStyle/>
          <a:p>
            <a:r>
              <a:rPr lang="ar-SA" sz="2400" b="1" dirty="0" smtClean="0"/>
              <a:t> </a:t>
            </a:r>
            <a:endParaRPr lang="en-US" sz="2400" dirty="0" smtClean="0"/>
          </a:p>
          <a:p>
            <a:pPr marL="457200" lvl="0" indent="-457200" algn="r" rtl="1">
              <a:buFont typeface="+mj-lt"/>
              <a:buAutoNum type="arabicPeriod"/>
            </a:pPr>
            <a:r>
              <a:rPr lang="ar-LB" sz="2400" b="1" dirty="0" smtClean="0"/>
              <a:t>مرحلة التخطيط والإنشاء </a:t>
            </a:r>
            <a:endParaRPr lang="en-US" sz="2400" dirty="0" smtClean="0"/>
          </a:p>
          <a:p>
            <a:pPr marL="457200" lvl="0" indent="-457200" algn="r" rtl="1">
              <a:buFont typeface="+mj-lt"/>
              <a:buAutoNum type="arabicPeriod"/>
            </a:pPr>
            <a:r>
              <a:rPr lang="ar-LB" sz="2400" b="1" dirty="0" smtClean="0"/>
              <a:t>مرحلة التجهيز</a:t>
            </a:r>
            <a:endParaRPr lang="en-US" sz="2400" dirty="0" smtClean="0"/>
          </a:p>
          <a:p>
            <a:pPr marL="457200" lvl="0" indent="-457200" algn="r" rtl="1">
              <a:buFont typeface="+mj-lt"/>
              <a:buAutoNum type="arabicPeriod"/>
            </a:pPr>
            <a:r>
              <a:rPr lang="ar-LB" sz="2400" b="1" dirty="0" smtClean="0"/>
              <a:t>مرحلة التشغيل</a:t>
            </a:r>
            <a:endParaRPr lang="en-US" sz="2400" dirty="0" smtClean="0"/>
          </a:p>
          <a:p>
            <a:pPr marL="457200" indent="-457200" rtl="1"/>
            <a:r>
              <a:rPr lang="ar-SA" sz="3600" b="1" dirty="0" smtClean="0"/>
              <a:t>يقوم المشروع على عقار مساحته حوالي 1200 متر مربع بكلفة تتراوح بين 750,000$ إلى 1,000,000$</a:t>
            </a:r>
            <a:endParaRPr lang="en-US" sz="3600" dirty="0">
              <a:solidFill>
                <a:srgbClr val="FF0000"/>
              </a:solidFill>
            </a:endParaRPr>
          </a:p>
        </p:txBody>
      </p:sp>
      <p:sp>
        <p:nvSpPr>
          <p:cNvPr id="4" name="AutoShape 2"/>
          <p:cNvSpPr txBox="1">
            <a:spLocks noChangeArrowheads="1"/>
          </p:cNvSpPr>
          <p:nvPr/>
        </p:nvSpPr>
        <p:spPr bwMode="auto">
          <a:xfrm>
            <a:off x="1637778" y="6096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مراحل تنفيذ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8</a:t>
            </a:fld>
            <a:endParaRPr lang="en-US"/>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924800" cy="4462760"/>
          </a:xfrm>
          <a:prstGeom prst="rect">
            <a:avLst/>
          </a:prstGeom>
        </p:spPr>
        <p:txBody>
          <a:bodyPr wrap="square">
            <a:spAutoFit/>
          </a:bodyPr>
          <a:lstStyle/>
          <a:p>
            <a:pPr rtl="1"/>
            <a:endParaRPr lang="ar-LB" sz="1400" b="1" dirty="0" smtClean="0"/>
          </a:p>
          <a:p>
            <a:pPr algn="r" rtl="1"/>
            <a:r>
              <a:rPr lang="ar-SA" sz="2400" b="1" u="sng" dirty="0" smtClean="0"/>
              <a:t>بحاجة الى المساحات التالية: </a:t>
            </a:r>
            <a:endParaRPr lang="en-US" sz="2400" u="sng" dirty="0" smtClean="0"/>
          </a:p>
          <a:p>
            <a:pPr lvl="0" algn="r" rtl="1">
              <a:buFont typeface="Wingdings" pitchFamily="2" charset="2"/>
              <a:buChar char="q"/>
            </a:pPr>
            <a:r>
              <a:rPr lang="ar-SA" sz="1800" b="1" dirty="0" smtClean="0"/>
              <a:t>صالة إستقبال مع صالة إنتظار للمرضى (مساحة 10</a:t>
            </a:r>
            <a:r>
              <a:rPr lang="en-US" sz="1800" b="1" dirty="0" smtClean="0"/>
              <a:t>x</a:t>
            </a:r>
            <a:r>
              <a:rPr lang="ar-LB" sz="1800" b="1" dirty="0" smtClean="0"/>
              <a:t>10 متر مربع) تستعمل لجميع الأقسام (أشعة ومختبر وتخطيط) مع مكتب مدير القسم ومكتب محاسبة وصندوق وإنجاز الأوراق الرسمية.</a:t>
            </a:r>
            <a:endParaRPr lang="en-US" sz="1800" dirty="0" smtClean="0"/>
          </a:p>
          <a:p>
            <a:pPr lvl="0" algn="r" rtl="1">
              <a:buFont typeface="Wingdings" pitchFamily="2" charset="2"/>
              <a:buChar char="q"/>
            </a:pPr>
            <a:r>
              <a:rPr lang="ar-LB" sz="1800" b="1" dirty="0" smtClean="0"/>
              <a:t>صالة إستقبال</a:t>
            </a:r>
            <a:endParaRPr lang="en-US" sz="1800" dirty="0" smtClean="0"/>
          </a:p>
          <a:p>
            <a:pPr lvl="0" algn="r" rtl="1">
              <a:buFont typeface="Wingdings" pitchFamily="2" charset="2"/>
              <a:buChar char="q"/>
            </a:pPr>
            <a:r>
              <a:rPr lang="ar-SA" sz="1800" b="1" dirty="0" smtClean="0"/>
              <a:t>تصوير أشعة (مساحة 4</a:t>
            </a:r>
            <a:r>
              <a:rPr lang="en-US" sz="1800" b="1" dirty="0" smtClean="0"/>
              <a:t>x</a:t>
            </a:r>
            <a:r>
              <a:rPr lang="ar-LB" sz="1800" b="1" dirty="0" smtClean="0"/>
              <a:t>5 متر مربع)</a:t>
            </a:r>
            <a:endParaRPr lang="en-US" sz="1800" dirty="0" smtClean="0"/>
          </a:p>
          <a:p>
            <a:pPr lvl="0" algn="r" rtl="1">
              <a:buFont typeface="Wingdings" pitchFamily="2" charset="2"/>
              <a:buChar char="q"/>
            </a:pPr>
            <a:r>
              <a:rPr lang="ar-LB" sz="1800" b="1" dirty="0" smtClean="0"/>
              <a:t>تصوير أشعة للثدي وللأسنان </a:t>
            </a:r>
            <a:r>
              <a:rPr lang="en-US" sz="1800" b="1" dirty="0" smtClean="0"/>
              <a:t>Mammography &amp; Panoramic   </a:t>
            </a:r>
            <a:r>
              <a:rPr lang="ar-SA" sz="1800" b="1" dirty="0" smtClean="0"/>
              <a:t>(مساحة 4</a:t>
            </a:r>
            <a:r>
              <a:rPr lang="en-US" sz="1800" b="1" dirty="0" smtClean="0"/>
              <a:t>x</a:t>
            </a:r>
            <a:r>
              <a:rPr lang="ar-LB" sz="1800" b="1" dirty="0" smtClean="0"/>
              <a:t>4 متر مربع)</a:t>
            </a:r>
            <a:endParaRPr lang="en-US" sz="1800" dirty="0" smtClean="0"/>
          </a:p>
          <a:p>
            <a:pPr lvl="0" algn="r" rtl="1">
              <a:buFont typeface="Wingdings" pitchFamily="2" charset="2"/>
              <a:buChar char="q"/>
            </a:pPr>
            <a:r>
              <a:rPr lang="ar-LB" sz="1800" b="1" dirty="0" smtClean="0"/>
              <a:t>تصوير طبقي محوري (مساحة </a:t>
            </a:r>
            <a:r>
              <a:rPr lang="ar-SA" sz="1800" b="1" dirty="0" smtClean="0"/>
              <a:t>7</a:t>
            </a:r>
            <a:r>
              <a:rPr lang="en-US" sz="1800" b="1" dirty="0" smtClean="0"/>
              <a:t>x</a:t>
            </a:r>
            <a:r>
              <a:rPr lang="ar-LB" sz="1800" b="1" dirty="0" smtClean="0"/>
              <a:t>8 متر مربع)</a:t>
            </a:r>
            <a:endParaRPr lang="en-US" sz="1800" dirty="0" smtClean="0"/>
          </a:p>
          <a:p>
            <a:pPr lvl="0" algn="r" rtl="1">
              <a:buFont typeface="Wingdings" pitchFamily="2" charset="2"/>
              <a:buChar char="q"/>
            </a:pPr>
            <a:r>
              <a:rPr lang="ar-LB" sz="1800" b="1" dirty="0" smtClean="0"/>
              <a:t>تصوير مغناطيسي (مساحة </a:t>
            </a:r>
            <a:r>
              <a:rPr lang="ar-SA" sz="1800" b="1" dirty="0" smtClean="0"/>
              <a:t>7</a:t>
            </a:r>
            <a:r>
              <a:rPr lang="en-US" sz="1800" b="1" dirty="0" smtClean="0"/>
              <a:t>x</a:t>
            </a:r>
            <a:r>
              <a:rPr lang="ar-LB" sz="1800" b="1" dirty="0" smtClean="0"/>
              <a:t>8 متر مربع)</a:t>
            </a:r>
            <a:endParaRPr lang="en-US" sz="1800" dirty="0" smtClean="0"/>
          </a:p>
          <a:p>
            <a:pPr lvl="0" algn="r" rtl="1">
              <a:buFont typeface="Wingdings" pitchFamily="2" charset="2"/>
              <a:buChar char="q"/>
            </a:pPr>
            <a:r>
              <a:rPr lang="ar-LB" sz="1800" b="1" dirty="0" smtClean="0"/>
              <a:t>تصوير صوتي (مساحة </a:t>
            </a:r>
            <a:r>
              <a:rPr lang="ar-SA" sz="1800" b="1" dirty="0" smtClean="0"/>
              <a:t>3</a:t>
            </a:r>
            <a:r>
              <a:rPr lang="en-US" sz="1800" b="1" dirty="0" smtClean="0"/>
              <a:t>x</a:t>
            </a:r>
            <a:r>
              <a:rPr lang="ar-LB" sz="1800" b="1" dirty="0" smtClean="0"/>
              <a:t>3 متر مربع)</a:t>
            </a:r>
            <a:endParaRPr lang="en-US" sz="1800" dirty="0" smtClean="0"/>
          </a:p>
          <a:p>
            <a:pPr rtl="1"/>
            <a:endParaRPr lang="en-US" sz="1800" dirty="0" smtClean="0"/>
          </a:p>
        </p:txBody>
      </p:sp>
      <p:sp>
        <p:nvSpPr>
          <p:cNvPr id="4" name="AutoShape 2"/>
          <p:cNvSpPr txBox="1">
            <a:spLocks noChangeArrowheads="1"/>
          </p:cNvSpPr>
          <p:nvPr/>
        </p:nvSpPr>
        <p:spPr bwMode="auto">
          <a:xfrm>
            <a:off x="1637778" y="457200"/>
            <a:ext cx="5525022" cy="1143001"/>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مرحلة التخطيط والإنشاء</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9</a:t>
            </a:fld>
            <a:endParaRPr lang="en-US"/>
          </a:p>
        </p:txBody>
      </p:sp>
    </p:spTree>
  </p:cSld>
  <p:clrMapOvr>
    <a:masterClrMapping/>
  </p:clrMapOvr>
  <p:transition>
    <p:whee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924800" cy="4862870"/>
          </a:xfrm>
          <a:prstGeom prst="rect">
            <a:avLst/>
          </a:prstGeom>
        </p:spPr>
        <p:txBody>
          <a:bodyPr wrap="square">
            <a:spAutoFit/>
          </a:bodyPr>
          <a:lstStyle/>
          <a:p>
            <a:pPr lvl="0" rtl="1"/>
            <a:r>
              <a:rPr lang="ar-SA" sz="2800" b="1" dirty="0" smtClean="0"/>
              <a:t> </a:t>
            </a:r>
            <a:r>
              <a:rPr lang="ar-LB" sz="2400" b="1" u="sng" dirty="0" smtClean="0"/>
              <a:t>مرحلة التخطيط والإنشاء 1,000,000$</a:t>
            </a:r>
            <a:endParaRPr lang="en-US" sz="2400" dirty="0" smtClean="0"/>
          </a:p>
          <a:p>
            <a:pPr rtl="1"/>
            <a:r>
              <a:rPr lang="ar-SA" sz="2400" b="1" dirty="0" smtClean="0"/>
              <a:t>بحاجة الى المساحات التالية: </a:t>
            </a:r>
            <a:endParaRPr lang="en-US" sz="2400" dirty="0" smtClean="0"/>
          </a:p>
          <a:p>
            <a:pPr lvl="0" rtl="1"/>
            <a:endParaRPr lang="en-US" sz="1000" dirty="0" smtClean="0"/>
          </a:p>
          <a:p>
            <a:pPr lvl="0" algn="r" rtl="1">
              <a:buFont typeface="Wingdings" pitchFamily="2" charset="2"/>
              <a:buChar char="q"/>
            </a:pPr>
            <a:r>
              <a:rPr lang="ar-LB" sz="2400" b="1" dirty="0" smtClean="0"/>
              <a:t>غرفة عدد 2 لأطباء الأشعة </a:t>
            </a:r>
            <a:r>
              <a:rPr lang="en-US" sz="2400" b="1" dirty="0" smtClean="0"/>
              <a:t>Reading Room </a:t>
            </a:r>
            <a:r>
              <a:rPr lang="ar-LB" sz="2400" b="1" dirty="0" smtClean="0"/>
              <a:t>(مساحة </a:t>
            </a:r>
            <a:r>
              <a:rPr lang="ar-SA" sz="2400" b="1" dirty="0" smtClean="0"/>
              <a:t>3</a:t>
            </a:r>
            <a:r>
              <a:rPr lang="en-US" sz="2400" b="1" dirty="0" smtClean="0"/>
              <a:t>x</a:t>
            </a:r>
            <a:r>
              <a:rPr lang="ar-LB" sz="2400" b="1" dirty="0" smtClean="0"/>
              <a:t>3 متر مربع)</a:t>
            </a:r>
            <a:endParaRPr lang="en-US" sz="2400" dirty="0" smtClean="0"/>
          </a:p>
          <a:p>
            <a:pPr lvl="0" algn="r" rtl="1">
              <a:buFont typeface="Wingdings" pitchFamily="2" charset="2"/>
              <a:buChar char="q"/>
            </a:pPr>
            <a:r>
              <a:rPr lang="ar-LB" sz="2400" b="1" dirty="0" smtClean="0"/>
              <a:t>غرفة إستراحة للموظفين (مساحة </a:t>
            </a:r>
            <a:r>
              <a:rPr lang="ar-SA" sz="2400" b="1" dirty="0" smtClean="0"/>
              <a:t>4</a:t>
            </a:r>
            <a:r>
              <a:rPr lang="en-US" sz="2400" b="1" dirty="0" smtClean="0"/>
              <a:t>x</a:t>
            </a:r>
            <a:r>
              <a:rPr lang="ar-LB" sz="2400" b="1" dirty="0" smtClean="0"/>
              <a:t>4 متر مربع)</a:t>
            </a:r>
            <a:endParaRPr lang="en-US" sz="2400" dirty="0" smtClean="0"/>
          </a:p>
          <a:p>
            <a:pPr lvl="0" algn="r" rtl="1">
              <a:buFont typeface="Wingdings" pitchFamily="2" charset="2"/>
              <a:buChar char="q"/>
            </a:pPr>
            <a:r>
              <a:rPr lang="ar-LB" sz="2400" b="1" dirty="0" smtClean="0"/>
              <a:t>غرفة مستودع (مساحة </a:t>
            </a:r>
            <a:r>
              <a:rPr lang="ar-SA" sz="2400" b="1" dirty="0" smtClean="0"/>
              <a:t>6</a:t>
            </a:r>
            <a:r>
              <a:rPr lang="en-US" sz="2400" b="1" dirty="0" smtClean="0"/>
              <a:t>x</a:t>
            </a:r>
            <a:r>
              <a:rPr lang="ar-LB" sz="2400" b="1" dirty="0" smtClean="0"/>
              <a:t>6 متر مربع) لجميع الأقسام</a:t>
            </a:r>
            <a:endParaRPr lang="en-US" sz="2400" dirty="0" smtClean="0"/>
          </a:p>
          <a:p>
            <a:pPr lvl="0" algn="r" rtl="1">
              <a:buFont typeface="Wingdings" pitchFamily="2" charset="2"/>
              <a:buChar char="q"/>
            </a:pPr>
            <a:r>
              <a:rPr lang="ar-LB" sz="2400" b="1" dirty="0" smtClean="0"/>
              <a:t>غرفة طوارىء (مساحة </a:t>
            </a:r>
            <a:r>
              <a:rPr lang="ar-SA" sz="2400" b="1" dirty="0" smtClean="0"/>
              <a:t>4</a:t>
            </a:r>
            <a:r>
              <a:rPr lang="en-US" sz="2400" b="1" dirty="0" smtClean="0"/>
              <a:t>x</a:t>
            </a:r>
            <a:r>
              <a:rPr lang="ar-LB" sz="2400" b="1" dirty="0" smtClean="0"/>
              <a:t>5 متر مربع) لجميع الأقسام</a:t>
            </a:r>
            <a:endParaRPr lang="en-US" sz="2400" dirty="0" smtClean="0"/>
          </a:p>
          <a:p>
            <a:pPr lvl="0" algn="r" rtl="1">
              <a:buFont typeface="Wingdings" pitchFamily="2" charset="2"/>
              <a:buChar char="q"/>
            </a:pPr>
            <a:r>
              <a:rPr lang="ar-LB" sz="2400" b="1" dirty="0" smtClean="0"/>
              <a:t>غرفة عدد 2 للتجهيزات الطارئة أو المستقبلية</a:t>
            </a:r>
            <a:r>
              <a:rPr lang="en-US" sz="2400" b="1" dirty="0" smtClean="0"/>
              <a:t>/  </a:t>
            </a:r>
            <a:r>
              <a:rPr lang="ar-LB" sz="2400" b="1" dirty="0" smtClean="0"/>
              <a:t>مستودع – صيانة (مساحة </a:t>
            </a:r>
            <a:r>
              <a:rPr lang="ar-SA" sz="2400" b="1" dirty="0" smtClean="0"/>
              <a:t>4</a:t>
            </a:r>
            <a:r>
              <a:rPr lang="en-US" sz="2400" b="1" dirty="0" smtClean="0"/>
              <a:t>x</a:t>
            </a:r>
            <a:r>
              <a:rPr lang="ar-LB" sz="2400" b="1" dirty="0" smtClean="0"/>
              <a:t>4 متر</a:t>
            </a:r>
            <a:r>
              <a:rPr lang="ar-LB" sz="2000" b="1" dirty="0" smtClean="0"/>
              <a:t> مربع)</a:t>
            </a:r>
            <a:endParaRPr lang="en-US" sz="2000" dirty="0" smtClean="0"/>
          </a:p>
          <a:p>
            <a:pPr rtl="1"/>
            <a:endParaRPr lang="en-US" sz="1800" dirty="0" smtClean="0"/>
          </a:p>
        </p:txBody>
      </p:sp>
      <p:sp>
        <p:nvSpPr>
          <p:cNvPr id="6" name="AutoShape 2"/>
          <p:cNvSpPr txBox="1">
            <a:spLocks noChangeArrowheads="1"/>
          </p:cNvSpPr>
          <p:nvPr/>
        </p:nvSpPr>
        <p:spPr bwMode="auto">
          <a:xfrm>
            <a:off x="1447800" y="685800"/>
            <a:ext cx="5525022" cy="1143000"/>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مرحلة التخطيط والإنشاء</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7" name="Slide Number Placeholder 6"/>
          <p:cNvSpPr>
            <a:spLocks noGrp="1"/>
          </p:cNvSpPr>
          <p:nvPr>
            <p:ph type="sldNum" sz="quarter" idx="12"/>
          </p:nvPr>
        </p:nvSpPr>
        <p:spPr/>
        <p:txBody>
          <a:bodyPr/>
          <a:lstStyle/>
          <a:p>
            <a:pPr>
              <a:defRPr/>
            </a:pPr>
            <a:fld id="{C8E1CE28-000E-4940-86C2-5D87463B62DD}" type="slidenum">
              <a:rPr lang="ar-SA" smtClean="0"/>
              <a:pPr>
                <a:defRPr/>
              </a:pPr>
              <a:t>10</a:t>
            </a:fld>
            <a:endParaRPr lang="en-US"/>
          </a:p>
        </p:txBody>
      </p:sp>
    </p:spTree>
  </p:cSld>
  <p:clrMapOvr>
    <a:masterClrMapping/>
  </p:clrMapOvr>
  <p:transition>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924800" cy="4570482"/>
          </a:xfrm>
          <a:prstGeom prst="rect">
            <a:avLst/>
          </a:prstGeom>
        </p:spPr>
        <p:txBody>
          <a:bodyPr wrap="square">
            <a:spAutoFit/>
          </a:bodyPr>
          <a:lstStyle/>
          <a:p>
            <a:pPr lvl="0" algn="r" rtl="1"/>
            <a:r>
              <a:rPr lang="ar-SA" sz="2400" b="1" dirty="0" smtClean="0"/>
              <a:t>قسم التنظير</a:t>
            </a:r>
            <a:endParaRPr lang="en-US" sz="2400" dirty="0" smtClean="0"/>
          </a:p>
          <a:p>
            <a:pPr rtl="1"/>
            <a:r>
              <a:rPr lang="ar-SA" sz="2400" b="1" dirty="0" smtClean="0"/>
              <a:t>بحاجة الى مساحة 6</a:t>
            </a:r>
            <a:r>
              <a:rPr lang="en-US" sz="2400" b="1" dirty="0" smtClean="0"/>
              <a:t>x</a:t>
            </a:r>
            <a:r>
              <a:rPr lang="ar-LB" sz="2400" b="1" dirty="0" smtClean="0"/>
              <a:t>6 متر مربع تقسم الى غرفة تنظير – غرفة انتظار – غرفة طبيب – غرفة انعاش ومراقبة وتجهيز المرضى.</a:t>
            </a:r>
            <a:endParaRPr lang="en-US" sz="2400" dirty="0" smtClean="0"/>
          </a:p>
          <a:p>
            <a:pPr rtl="1"/>
            <a:r>
              <a:rPr lang="ar-SA" sz="2400" b="1" dirty="0" smtClean="0"/>
              <a:t>	</a:t>
            </a:r>
            <a:endParaRPr lang="en-US" sz="2400" dirty="0" smtClean="0"/>
          </a:p>
          <a:p>
            <a:pPr lvl="0" algn="r" rtl="1"/>
            <a:r>
              <a:rPr lang="ar-LB" sz="2400" b="1" dirty="0" smtClean="0"/>
              <a:t>قسم العلاج الفيزيائي وإعادة التأهيل</a:t>
            </a:r>
            <a:endParaRPr lang="en-US" sz="2400" dirty="0" smtClean="0"/>
          </a:p>
          <a:p>
            <a:pPr rtl="1"/>
            <a:r>
              <a:rPr lang="ar-SA" sz="2400" b="1" dirty="0" smtClean="0"/>
              <a:t>بحاجة الى مساحة 8</a:t>
            </a:r>
            <a:r>
              <a:rPr lang="en-US" sz="2400" b="1" dirty="0" smtClean="0"/>
              <a:t>x</a:t>
            </a:r>
            <a:r>
              <a:rPr lang="ar-LB" sz="2400" b="1" dirty="0" smtClean="0"/>
              <a:t>8 متر مربع تقسّم حسب الحاجة والطلب.</a:t>
            </a:r>
            <a:endParaRPr lang="en-US" sz="2400" dirty="0" smtClean="0"/>
          </a:p>
          <a:p>
            <a:pPr rtl="1"/>
            <a:r>
              <a:rPr lang="en-US" sz="2400" b="1" dirty="0" smtClean="0"/>
              <a:t> </a:t>
            </a:r>
            <a:endParaRPr lang="en-US" sz="2400" dirty="0" smtClean="0"/>
          </a:p>
          <a:p>
            <a:pPr rtl="1"/>
            <a:r>
              <a:rPr lang="ar-LB" sz="2400" b="1" dirty="0" smtClean="0"/>
              <a:t> </a:t>
            </a:r>
            <a:endParaRPr lang="en-US" sz="2400" dirty="0" smtClean="0"/>
          </a:p>
          <a:p>
            <a:pPr rtl="1"/>
            <a:endParaRPr lang="en-US" sz="1800" dirty="0" smtClean="0"/>
          </a:p>
        </p:txBody>
      </p:sp>
      <p:sp>
        <p:nvSpPr>
          <p:cNvPr id="4" name="AutoShape 2"/>
          <p:cNvSpPr txBox="1">
            <a:spLocks noChangeArrowheads="1"/>
          </p:cNvSpPr>
          <p:nvPr/>
        </p:nvSpPr>
        <p:spPr bwMode="auto">
          <a:xfrm>
            <a:off x="1447800" y="5334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مراحل تنفيذ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11</a:t>
            </a:fld>
            <a:endParaRPr lang="en-US"/>
          </a:p>
        </p:txBody>
      </p:sp>
    </p:spTree>
  </p:cSld>
  <p:clrMapOvr>
    <a:masterClrMapping/>
  </p:clrMapOvr>
  <p:transition>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14400" y="2819400"/>
            <a:ext cx="6934200" cy="2539157"/>
          </a:xfrm>
          <a:prstGeom prst="rect">
            <a:avLst/>
          </a:prstGeom>
        </p:spPr>
        <p:txBody>
          <a:bodyPr wrap="square">
            <a:spAutoFit/>
          </a:bodyPr>
          <a:lstStyle/>
          <a:p>
            <a:pPr lvl="0" algn="r" rtl="1"/>
            <a:r>
              <a:rPr lang="ar-LB" sz="2400" b="1" dirty="0" smtClean="0"/>
              <a:t>قسم </a:t>
            </a:r>
            <a:r>
              <a:rPr lang="ar-LB" sz="2400" b="1" dirty="0" smtClean="0"/>
              <a:t>الغسيل والتعقيم </a:t>
            </a:r>
            <a:endParaRPr lang="en-US" sz="2400" b="1" dirty="0" smtClean="0"/>
          </a:p>
          <a:p>
            <a:pPr lvl="0" algn="r" rtl="1"/>
            <a:endParaRPr lang="en-US" sz="2400" dirty="0" smtClean="0"/>
          </a:p>
          <a:p>
            <a:pPr rtl="1"/>
            <a:r>
              <a:rPr lang="ar-SA" sz="2400" b="1" dirty="0" smtClean="0"/>
              <a:t>بحاجة الى 2 غرف (مساحة 5</a:t>
            </a:r>
            <a:r>
              <a:rPr lang="en-US" sz="2400" b="1" dirty="0" smtClean="0"/>
              <a:t>x</a:t>
            </a:r>
            <a:r>
              <a:rPr lang="ar-LB" sz="2400" b="1" dirty="0" smtClean="0"/>
              <a:t>5  متر مربع لكل غرفة) </a:t>
            </a:r>
            <a:endParaRPr lang="en-US" sz="2400" dirty="0" smtClean="0"/>
          </a:p>
          <a:p>
            <a:pPr rtl="1"/>
            <a:r>
              <a:rPr lang="ar-LB" sz="2400" b="1" dirty="0" smtClean="0"/>
              <a:t> </a:t>
            </a:r>
            <a:endParaRPr lang="en-US" sz="2400" dirty="0" smtClean="0"/>
          </a:p>
          <a:p>
            <a:pPr rtl="1"/>
            <a:endParaRPr lang="en-US" sz="1800" dirty="0" smtClean="0"/>
          </a:p>
        </p:txBody>
      </p:sp>
      <p:sp>
        <p:nvSpPr>
          <p:cNvPr id="4" name="AutoShape 2"/>
          <p:cNvSpPr txBox="1">
            <a:spLocks noChangeArrowheads="1"/>
          </p:cNvSpPr>
          <p:nvPr/>
        </p:nvSpPr>
        <p:spPr bwMode="auto">
          <a:xfrm>
            <a:off x="1447800" y="5334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مراحل تنفيذ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12</a:t>
            </a:fld>
            <a:endParaRPr lang="en-US"/>
          </a:p>
        </p:txBody>
      </p:sp>
    </p:spTree>
  </p:cSld>
  <p:clrMapOvr>
    <a:masterClrMapping/>
  </p:clrMapOvr>
  <p:transition>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924800" cy="5186035"/>
          </a:xfrm>
          <a:prstGeom prst="rect">
            <a:avLst/>
          </a:prstGeom>
        </p:spPr>
        <p:txBody>
          <a:bodyPr wrap="square">
            <a:spAutoFit/>
          </a:bodyPr>
          <a:lstStyle/>
          <a:p>
            <a:pPr lvl="0" rtl="1"/>
            <a:r>
              <a:rPr lang="ar-LB" sz="3600" b="1" u="sng" dirty="0" smtClean="0"/>
              <a:t>مرحلة التجهيز بكلفة 900,000$</a:t>
            </a:r>
            <a:endParaRPr lang="en-US" sz="3600" dirty="0" smtClean="0"/>
          </a:p>
          <a:p>
            <a:pPr rtl="1"/>
            <a:r>
              <a:rPr lang="ar-LB" sz="3200" b="1" dirty="0" smtClean="0"/>
              <a:t>هي مرحلة شراء المعدات وتجهيزها للعمل</a:t>
            </a:r>
          </a:p>
          <a:p>
            <a:pPr rtl="1"/>
            <a:endParaRPr lang="en-US" sz="800" dirty="0" smtClean="0"/>
          </a:p>
          <a:p>
            <a:pPr lvl="0" rtl="1"/>
            <a:r>
              <a:rPr lang="ar-SA" sz="3200" b="1" dirty="0" smtClean="0"/>
              <a:t>جميع</a:t>
            </a:r>
            <a:r>
              <a:rPr lang="ar-SA" sz="2400" b="1" dirty="0" smtClean="0"/>
              <a:t> </a:t>
            </a:r>
            <a:r>
              <a:rPr lang="ar-SA" sz="3200" b="1" dirty="0" smtClean="0"/>
              <a:t>الأقسام:</a:t>
            </a:r>
            <a:endParaRPr lang="en-US" sz="3200" dirty="0" smtClean="0"/>
          </a:p>
          <a:p>
            <a:pPr rtl="1"/>
            <a:r>
              <a:rPr lang="ar-SA" sz="3200" b="1" dirty="0" smtClean="0"/>
              <a:t>بحاجة الى شراء المعدات والآلات وتجهيزها للعمل لجميع الأقسام المذكورة أعلاه (عروضات الأسعار متوفرة لدى الجمعية الطبية الاسلامية ترفق بالمشروع عند الطلب).</a:t>
            </a:r>
            <a:endParaRPr lang="en-US" sz="3200" dirty="0" smtClean="0"/>
          </a:p>
          <a:p>
            <a:pPr rtl="1"/>
            <a:r>
              <a:rPr lang="en-US" sz="3200" b="1" dirty="0" smtClean="0"/>
              <a:t> </a:t>
            </a:r>
            <a:endParaRPr lang="en-US" sz="3200" dirty="0" smtClean="0"/>
          </a:p>
          <a:p>
            <a:pPr rtl="1"/>
            <a:endParaRPr lang="en-US" sz="1800" dirty="0" smtClean="0"/>
          </a:p>
        </p:txBody>
      </p:sp>
      <p:sp>
        <p:nvSpPr>
          <p:cNvPr id="4" name="AutoShape 2"/>
          <p:cNvSpPr txBox="1">
            <a:spLocks noChangeArrowheads="1"/>
          </p:cNvSpPr>
          <p:nvPr/>
        </p:nvSpPr>
        <p:spPr bwMode="auto">
          <a:xfrm>
            <a:off x="1447800" y="5334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مراحل تجهيز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13</a:t>
            </a:fld>
            <a:endParaRPr lang="en-US"/>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1"/>
            <a:ext cx="7315200" cy="5463034"/>
          </a:xfrm>
          <a:prstGeom prst="rect">
            <a:avLst/>
          </a:prstGeom>
        </p:spPr>
        <p:txBody>
          <a:bodyPr wrap="square">
            <a:spAutoFit/>
          </a:bodyPr>
          <a:lstStyle/>
          <a:p>
            <a:pPr lvl="0" rtl="1"/>
            <a:endParaRPr lang="ar-LB" sz="2800" b="1" u="sng" dirty="0" smtClean="0"/>
          </a:p>
          <a:p>
            <a:pPr lvl="0" rtl="1"/>
            <a:r>
              <a:rPr lang="ar-LB" sz="2800" b="1" u="sng" dirty="0" smtClean="0"/>
              <a:t>مرحلة التشغيل بكلفة شهرية 45,000$ الى 50,000$:</a:t>
            </a:r>
            <a:endParaRPr lang="en-US" sz="2800" dirty="0" smtClean="0"/>
          </a:p>
          <a:p>
            <a:pPr lvl="0" algn="r" rtl="1">
              <a:buFont typeface="Wingdings" pitchFamily="2" charset="2"/>
              <a:buChar char="v"/>
            </a:pPr>
            <a:r>
              <a:rPr lang="ar-LB" sz="2400" b="1" dirty="0" smtClean="0"/>
              <a:t>موظفي إستقبال عدد 2</a:t>
            </a:r>
            <a:endParaRPr lang="en-US" sz="2400" dirty="0" smtClean="0"/>
          </a:p>
          <a:p>
            <a:pPr lvl="0" algn="r" rtl="1">
              <a:buFont typeface="Wingdings" pitchFamily="2" charset="2"/>
              <a:buChar char="v"/>
            </a:pPr>
            <a:r>
              <a:rPr lang="ar-LB" sz="2400" b="1" dirty="0" smtClean="0"/>
              <a:t>مدير للمركز والموارد البشرية</a:t>
            </a:r>
            <a:endParaRPr lang="en-US" sz="2400" dirty="0" smtClean="0"/>
          </a:p>
          <a:p>
            <a:pPr lvl="0" algn="r" rtl="1">
              <a:buFont typeface="Wingdings" pitchFamily="2" charset="2"/>
              <a:buChar char="v"/>
            </a:pPr>
            <a:r>
              <a:rPr lang="ar-LB" sz="2400" b="1" dirty="0" smtClean="0"/>
              <a:t>مدير عدد 2 للأقسام</a:t>
            </a:r>
            <a:endParaRPr lang="en-US" sz="2400" dirty="0" smtClean="0"/>
          </a:p>
          <a:p>
            <a:pPr lvl="0" algn="r" rtl="1">
              <a:buFont typeface="Wingdings" pitchFamily="2" charset="2"/>
              <a:buChar char="v"/>
            </a:pPr>
            <a:r>
              <a:rPr lang="ar-LB" sz="2400" b="1" dirty="0" smtClean="0"/>
              <a:t>موظف إداري</a:t>
            </a:r>
            <a:endParaRPr lang="en-US" sz="2400" dirty="0" smtClean="0"/>
          </a:p>
          <a:p>
            <a:pPr lvl="0" algn="r" rtl="1">
              <a:buFont typeface="Wingdings" pitchFamily="2" charset="2"/>
              <a:buChar char="v"/>
            </a:pPr>
            <a:r>
              <a:rPr lang="ar-LB" sz="2400" b="1" dirty="0" smtClean="0"/>
              <a:t>موظف صندوق</a:t>
            </a:r>
            <a:endParaRPr lang="en-US" sz="2400" dirty="0" smtClean="0"/>
          </a:p>
          <a:p>
            <a:pPr lvl="0" algn="r" rtl="1">
              <a:buFont typeface="Wingdings" pitchFamily="2" charset="2"/>
              <a:buChar char="v"/>
            </a:pPr>
            <a:r>
              <a:rPr lang="ar-LB" sz="2400" b="1" dirty="0" smtClean="0"/>
              <a:t>محاسب</a:t>
            </a:r>
            <a:endParaRPr lang="en-US" sz="2400" dirty="0" smtClean="0"/>
          </a:p>
          <a:p>
            <a:pPr rtl="1"/>
            <a:r>
              <a:rPr lang="en-US" sz="2400" b="1" dirty="0" smtClean="0"/>
              <a:t> </a:t>
            </a:r>
            <a:endParaRPr lang="en-US" sz="2400" dirty="0" smtClean="0"/>
          </a:p>
          <a:p>
            <a:pPr rtl="1"/>
            <a:endParaRPr lang="en-US" sz="1800" dirty="0" smtClean="0"/>
          </a:p>
        </p:txBody>
      </p:sp>
      <p:sp>
        <p:nvSpPr>
          <p:cNvPr id="6" name="AutoShape 2"/>
          <p:cNvSpPr txBox="1">
            <a:spLocks noChangeArrowheads="1"/>
          </p:cNvSpPr>
          <p:nvPr/>
        </p:nvSpPr>
        <p:spPr bwMode="auto">
          <a:xfrm>
            <a:off x="1752600" y="6858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مرحلة تشغيل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7" name="Slide Number Placeholder 6"/>
          <p:cNvSpPr>
            <a:spLocks noGrp="1"/>
          </p:cNvSpPr>
          <p:nvPr>
            <p:ph type="sldNum" sz="quarter" idx="12"/>
          </p:nvPr>
        </p:nvSpPr>
        <p:spPr/>
        <p:txBody>
          <a:bodyPr/>
          <a:lstStyle/>
          <a:p>
            <a:pPr>
              <a:defRPr/>
            </a:pPr>
            <a:fld id="{C8E1CE28-000E-4940-86C2-5D87463B62DD}" type="slidenum">
              <a:rPr lang="ar-SA" smtClean="0"/>
              <a:pPr>
                <a:defRPr/>
              </a:pPr>
              <a:t>14</a:t>
            </a:fld>
            <a:endParaRPr lang="en-US"/>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848600" cy="5309146"/>
          </a:xfrm>
          <a:prstGeom prst="rect">
            <a:avLst/>
          </a:prstGeom>
        </p:spPr>
        <p:txBody>
          <a:bodyPr wrap="square">
            <a:spAutoFit/>
          </a:bodyPr>
          <a:lstStyle/>
          <a:p>
            <a:pPr lvl="0" rtl="1"/>
            <a:endParaRPr lang="ar-LB" sz="2400" b="1" u="sng" dirty="0" smtClean="0"/>
          </a:p>
          <a:p>
            <a:pPr lvl="0" rtl="1"/>
            <a:r>
              <a:rPr lang="ar-LB" sz="2400" b="1" u="sng" dirty="0" smtClean="0"/>
              <a:t>مرحلة التشغيل بكلفة شهرية 45,000$ الى 50,000$:</a:t>
            </a:r>
          </a:p>
          <a:p>
            <a:pPr lvl="0" algn="r" rtl="1">
              <a:buFont typeface="Wingdings" pitchFamily="2" charset="2"/>
              <a:buChar char="v"/>
            </a:pPr>
            <a:r>
              <a:rPr lang="ar-LB" sz="2400" b="1" dirty="0" smtClean="0"/>
              <a:t>فنيين لجميع الأقسام عدد 19 </a:t>
            </a:r>
            <a:endParaRPr lang="en-US" sz="2400" dirty="0" smtClean="0"/>
          </a:p>
          <a:p>
            <a:pPr lvl="0" algn="r" rtl="1">
              <a:buFont typeface="Wingdings" pitchFamily="2" charset="2"/>
              <a:buChar char="v"/>
            </a:pPr>
            <a:r>
              <a:rPr lang="ar-LB" sz="2400" b="1" dirty="0" smtClean="0"/>
              <a:t>موظف صيانة عدد 2</a:t>
            </a:r>
            <a:endParaRPr lang="en-US" sz="2400" dirty="0" smtClean="0"/>
          </a:p>
          <a:p>
            <a:pPr lvl="0" algn="r" rtl="1">
              <a:buFont typeface="Wingdings" pitchFamily="2" charset="2"/>
              <a:buChar char="v"/>
            </a:pPr>
            <a:r>
              <a:rPr lang="ar-LB" sz="2400" b="1" dirty="0" smtClean="0"/>
              <a:t>موظف مراسل و سائق </a:t>
            </a:r>
            <a:endParaRPr lang="en-US" sz="2400" dirty="0" smtClean="0"/>
          </a:p>
          <a:p>
            <a:pPr lvl="0" algn="r" rtl="1">
              <a:buFont typeface="Wingdings" pitchFamily="2" charset="2"/>
              <a:buChar char="v"/>
            </a:pPr>
            <a:r>
              <a:rPr lang="ar-SA" sz="2400" b="1" dirty="0" smtClean="0"/>
              <a:t>عامل تنظيفات</a:t>
            </a:r>
            <a:endParaRPr lang="en-US" sz="2400" dirty="0" smtClean="0"/>
          </a:p>
          <a:p>
            <a:pPr lvl="0" algn="r" rtl="1">
              <a:buFont typeface="Wingdings" pitchFamily="2" charset="2"/>
              <a:buChar char="v"/>
            </a:pPr>
            <a:r>
              <a:rPr lang="ar-SA" sz="2400" b="1" dirty="0" smtClean="0"/>
              <a:t>عامل خدمات</a:t>
            </a:r>
            <a:endParaRPr lang="en-US" sz="2400" dirty="0" smtClean="0"/>
          </a:p>
          <a:p>
            <a:pPr lvl="0" algn="r" rtl="1">
              <a:buFont typeface="Wingdings" pitchFamily="2" charset="2"/>
              <a:buChar char="v"/>
            </a:pPr>
            <a:r>
              <a:rPr lang="ar-SA" sz="2400" b="1" dirty="0" smtClean="0"/>
              <a:t>مصاريف كهرباء ومياه، وصيانة واتصالات ، قرطاسية وطباعة، متفرقات...</a:t>
            </a:r>
            <a:endParaRPr lang="en-US" sz="2400" dirty="0" smtClean="0"/>
          </a:p>
          <a:p>
            <a:pPr rtl="1"/>
            <a:r>
              <a:rPr lang="en-US" sz="2400" b="1" dirty="0" smtClean="0"/>
              <a:t> </a:t>
            </a:r>
            <a:endParaRPr lang="en-US" sz="2400" dirty="0" smtClean="0"/>
          </a:p>
          <a:p>
            <a:pPr rtl="1"/>
            <a:endParaRPr lang="en-US" sz="1800" dirty="0" smtClean="0"/>
          </a:p>
        </p:txBody>
      </p:sp>
      <p:sp>
        <p:nvSpPr>
          <p:cNvPr id="6" name="AutoShape 2"/>
          <p:cNvSpPr txBox="1">
            <a:spLocks noChangeArrowheads="1"/>
          </p:cNvSpPr>
          <p:nvPr/>
        </p:nvSpPr>
        <p:spPr bwMode="auto">
          <a:xfrm>
            <a:off x="1752600" y="6858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مرحلة تشغيل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7" name="Slide Number Placeholder 6"/>
          <p:cNvSpPr>
            <a:spLocks noGrp="1"/>
          </p:cNvSpPr>
          <p:nvPr>
            <p:ph type="sldNum" sz="quarter" idx="12"/>
          </p:nvPr>
        </p:nvSpPr>
        <p:spPr/>
        <p:txBody>
          <a:bodyPr/>
          <a:lstStyle/>
          <a:p>
            <a:pPr>
              <a:defRPr/>
            </a:pPr>
            <a:fld id="{C8E1CE28-000E-4940-86C2-5D87463B62DD}" type="slidenum">
              <a:rPr lang="ar-SA" smtClean="0"/>
              <a:pPr>
                <a:defRPr/>
              </a:pPr>
              <a:t>15</a:t>
            </a:fld>
            <a:endParaRPr lang="en-US"/>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828800"/>
            <a:ext cx="7924800" cy="4970591"/>
          </a:xfrm>
          <a:prstGeom prst="rect">
            <a:avLst/>
          </a:prstGeom>
        </p:spPr>
        <p:txBody>
          <a:bodyPr wrap="square">
            <a:spAutoFit/>
          </a:bodyPr>
          <a:lstStyle/>
          <a:p>
            <a:pPr rtl="1"/>
            <a:endParaRPr lang="ar-LB" sz="1800" b="1" u="sng" dirty="0" smtClean="0"/>
          </a:p>
          <a:p>
            <a:pPr rtl="1"/>
            <a:r>
              <a:rPr lang="ar-SA" sz="4000" b="1" u="sng" dirty="0" smtClean="0"/>
              <a:t>ملاحظة:</a:t>
            </a:r>
            <a:endParaRPr lang="en-US" sz="4000" dirty="0" smtClean="0"/>
          </a:p>
          <a:p>
            <a:pPr rtl="1"/>
            <a:r>
              <a:rPr lang="ar-SA" sz="4000" b="1" dirty="0" smtClean="0"/>
              <a:t>أي تفصيل أو معلومة تخص هذا المشروع متوفرة لدى الجمعية الطبية الإسلامية في بيروت عند الطلب.</a:t>
            </a:r>
            <a:endParaRPr lang="en-US" sz="4000" dirty="0" smtClean="0"/>
          </a:p>
          <a:p>
            <a:pPr rtl="1"/>
            <a:r>
              <a:rPr lang="en-US" sz="2400" dirty="0" smtClean="0"/>
              <a:t> </a:t>
            </a:r>
          </a:p>
          <a:p>
            <a:pPr rtl="1"/>
            <a:r>
              <a:rPr lang="en-US" sz="2400" b="1" dirty="0" smtClean="0"/>
              <a:t> </a:t>
            </a:r>
            <a:endParaRPr lang="en-US" sz="2400" dirty="0" smtClean="0"/>
          </a:p>
          <a:p>
            <a:pPr rtl="1"/>
            <a:endParaRPr lang="en-US" sz="1800" dirty="0" smtClean="0"/>
          </a:p>
        </p:txBody>
      </p:sp>
      <p:sp>
        <p:nvSpPr>
          <p:cNvPr id="4" name="AutoShape 2"/>
          <p:cNvSpPr txBox="1">
            <a:spLocks noChangeArrowheads="1"/>
          </p:cNvSpPr>
          <p:nvPr/>
        </p:nvSpPr>
        <p:spPr bwMode="auto">
          <a:xfrm>
            <a:off x="1600200" y="533400"/>
            <a:ext cx="5525022" cy="1216025"/>
          </a:xfrm>
          <a:prstGeom prst="roundRect">
            <a:avLst>
              <a:gd name="adj" fmla="val 16667"/>
            </a:avLst>
          </a:prstGeom>
          <a:solidFill>
            <a:schemeClr val="accent5"/>
          </a:solidFill>
          <a:ln w="38100">
            <a:solidFill>
              <a:schemeClr val="accent2">
                <a:lumMod val="40000"/>
                <a:lumOff val="60000"/>
              </a:schemeClr>
            </a:solid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B" sz="5400" b="1" i="0" u="none" strike="noStrike" kern="1200" cap="none" spc="0" normalizeH="0" baseline="0" noProof="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rPr>
              <a:t>مرحلة تشغيل المشروع</a:t>
            </a:r>
            <a:endParaRPr kumimoji="0" lang="en-US" sz="5400" b="1" i="0" u="none" strike="noStrike" kern="1200" cap="none" spc="0" normalizeH="0" baseline="0" noProof="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uLnTx/>
              <a:uFillTx/>
              <a:latin typeface="Arabic Typesetting" pitchFamily="66" charset="-78"/>
              <a:ea typeface="+mj-ea"/>
              <a:cs typeface="Arabic Typesetting" pitchFamily="66" charset="-78"/>
            </a:endParaRPr>
          </a:p>
        </p:txBody>
      </p:sp>
      <p:sp>
        <p:nvSpPr>
          <p:cNvPr id="6" name="Slide Number Placeholder 5"/>
          <p:cNvSpPr>
            <a:spLocks noGrp="1"/>
          </p:cNvSpPr>
          <p:nvPr>
            <p:ph type="sldNum" sz="quarter" idx="12"/>
          </p:nvPr>
        </p:nvSpPr>
        <p:spPr/>
        <p:txBody>
          <a:bodyPr/>
          <a:lstStyle/>
          <a:p>
            <a:pPr>
              <a:defRPr/>
            </a:pPr>
            <a:fld id="{C8E1CE28-000E-4940-86C2-5D87463B62DD}" type="slidenum">
              <a:rPr lang="ar-SA" smtClean="0"/>
              <a:pPr>
                <a:defRPr/>
              </a:pPr>
              <a:t>16</a:t>
            </a:fld>
            <a:endParaRPr lang="en-US"/>
          </a:p>
        </p:txBody>
      </p:sp>
    </p:spTree>
  </p:cSld>
  <p:clrMapOvr>
    <a:masterClrMapping/>
  </p:clrMapOvr>
  <p:transition>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371600"/>
            <a:ext cx="5181600" cy="33528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LB" sz="4000" dirty="0" smtClean="0"/>
              <a:t>شكرا لكم</a:t>
            </a:r>
            <a:endParaRPr lang="en-US" sz="4000" dirty="0"/>
          </a:p>
        </p:txBody>
      </p:sp>
      <p:sp>
        <p:nvSpPr>
          <p:cNvPr id="3" name="Slide Number Placeholder 2"/>
          <p:cNvSpPr>
            <a:spLocks noGrp="1"/>
          </p:cNvSpPr>
          <p:nvPr>
            <p:ph type="sldNum" sz="quarter" idx="12"/>
          </p:nvPr>
        </p:nvSpPr>
        <p:spPr/>
        <p:txBody>
          <a:bodyPr/>
          <a:lstStyle/>
          <a:p>
            <a:pPr>
              <a:defRPr/>
            </a:pPr>
            <a:fld id="{C8E1CE28-000E-4940-86C2-5D87463B62DD}" type="slidenum">
              <a:rPr lang="ar-SA" smtClean="0"/>
              <a:pPr>
                <a:defRPr/>
              </a:pPr>
              <a:t>17</a:t>
            </a:fld>
            <a:endParaRPr lang="en-US"/>
          </a:p>
        </p:txBody>
      </p:sp>
    </p:spTree>
  </p:cSld>
  <p:clrMapOvr>
    <a:masterClrMapping/>
  </p:clrMapOvr>
  <p:transition>
    <p:checke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5400</TotalTime>
  <Words>419</Words>
  <Application>Microsoft Office PowerPoint</Application>
  <PresentationFormat>On-screen Show (4:3)</PresentationFormat>
  <Paragraphs>144</Paragraphs>
  <Slides>17</Slides>
  <Notes>17</Notes>
  <HiddenSlides>0</HiddenSlides>
  <MMClips>1</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Trek</vt:lpstr>
      <vt:lpstr>Slide 1</vt:lpstr>
      <vt:lpstr>التعريف بالمشروع:</vt:lpstr>
      <vt:lpstr>جدوى المشروع:</vt:lpstr>
      <vt:lpstr>جدوى المشروع:</vt:lpstr>
      <vt:lpstr>Slide 5</vt:lpstr>
      <vt:lpstr>Slide 6</vt:lpstr>
      <vt:lpstr>أقسام المركز</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claudette</dc:creator>
  <cp:lastModifiedBy>win7sp1</cp:lastModifiedBy>
  <cp:revision>494</cp:revision>
  <cp:lastPrinted>2002-05-28T12:39:48Z</cp:lastPrinted>
  <dcterms:created xsi:type="dcterms:W3CDTF">2006-01-04T02:35:25Z</dcterms:created>
  <dcterms:modified xsi:type="dcterms:W3CDTF">2015-10-20T08:06:19Z</dcterms:modified>
</cp:coreProperties>
</file>