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4" r:id="rId3"/>
    <p:sldId id="257" r:id="rId4"/>
    <p:sldId id="258" r:id="rId5"/>
    <p:sldId id="259" r:id="rId6"/>
    <p:sldId id="260" r:id="rId7"/>
    <p:sldId id="262" r:id="rId8"/>
    <p:sldId id="263" r:id="rId9"/>
    <p:sldId id="265" r:id="rId10"/>
    <p:sldId id="266"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57" d="100"/>
          <a:sy n="57" d="100"/>
        </p:scale>
        <p:origin x="-86" y="-245"/>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pPr/>
              <a:t>10/16/2015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62CEF3B-A037-46D0-B02C-1428F07E9383}" type="datetimeFigureOut">
              <a:rPr lang="en-US" dirty="0"/>
              <a:pPr/>
              <a:t>10/16/2015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CE482DC-2269-4F26-9D2A-7E44B1A4CD8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dirty="0"/>
              <a:pPr/>
              <a:t>10/16/2015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dirty="0"/>
              <a:pPr/>
              <a:t>10/16/2015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dirty="0"/>
              <a:pPr/>
              <a:t>10/16/2015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dirty="0"/>
              <a:pPr/>
              <a:t>10/16/2015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6DFF08F-DC6B-4601-B491-B0F83F6DD2DA}" type="datetimeFigureOut">
              <a:rPr lang="en-US" dirty="0"/>
              <a:pPr/>
              <a:t>10/16/2015</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96DFF08F-DC6B-4601-B491-B0F83F6DD2DA}" type="datetimeFigureOut">
              <a:rPr lang="en-US" dirty="0"/>
              <a:pPr/>
              <a:t>10/16/2015</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pPr/>
              <a:t>10/16/2015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pPr/>
              <a:t>10/16/2015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pPr/>
              <a:t>10/16/2015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6DFF08F-DC6B-4601-B491-B0F83F6DD2DA}" type="datetimeFigureOut">
              <a:rPr lang="en-US" dirty="0"/>
              <a:pPr/>
              <a:t>10/16/2015</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8.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41907" y="1835987"/>
            <a:ext cx="10058400" cy="1143000"/>
          </a:xfrm>
        </p:spPr>
        <p:txBody>
          <a:bodyPr>
            <a:noAutofit/>
          </a:bodyPr>
          <a:lstStyle/>
          <a:p>
            <a:pPr algn="ctr" rtl="1"/>
            <a:r>
              <a:rPr lang="ar-YE" sz="4800" b="1" baseline="30000" dirty="0" smtClean="0">
                <a:solidFill>
                  <a:srgbClr val="FF0000"/>
                </a:solidFill>
                <a:cs typeface="AdvertisingExtraBold" pitchFamily="2" charset="-78"/>
              </a:rPr>
              <a:t>الجمعية الطبية الإسلامية - بيروت</a:t>
            </a:r>
          </a:p>
          <a:p>
            <a:pPr algn="ctr" rtl="1"/>
            <a:r>
              <a:rPr lang="ar-YE" sz="4800" b="1" baseline="30000" dirty="0" smtClean="0">
                <a:solidFill>
                  <a:srgbClr val="0070C0"/>
                </a:solidFill>
                <a:cs typeface="AdvertisingExtraBold" pitchFamily="2" charset="-78"/>
              </a:rPr>
              <a:t> جهاز الدفاع   المدني</a:t>
            </a:r>
          </a:p>
          <a:p>
            <a:pPr algn="ctr" rtl="1"/>
            <a:r>
              <a:rPr lang="ar-YE" sz="4800" b="1" baseline="30000" dirty="0" smtClean="0">
                <a:solidFill>
                  <a:srgbClr val="0070C0"/>
                </a:solidFill>
                <a:cs typeface="AdvertisingExtraBold" pitchFamily="2" charset="-78"/>
              </a:rPr>
              <a:t> علم وخبر 544أ.د</a:t>
            </a:r>
            <a:endParaRPr lang="en-US" sz="4800" b="1" dirty="0">
              <a:solidFill>
                <a:srgbClr val="0070C0"/>
              </a:solidFill>
              <a:cs typeface="AdvertisingExtraBold" pitchFamily="2" charset="-78"/>
            </a:endParaRPr>
          </a:p>
        </p:txBody>
      </p:sp>
    </p:spTree>
    <p:extLst>
      <p:ext uri="{BB962C8B-B14F-4D97-AF65-F5344CB8AC3E}">
        <p14:creationId xmlns="" xmlns:p14="http://schemas.microsoft.com/office/powerpoint/2010/main" val="3950625319"/>
      </p:ext>
    </p:extLst>
  </p:cSld>
  <p:clrMapOvr>
    <a:masterClrMapping/>
  </p:clrMapOvr>
  <p:transition spd="slow">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algn="ctr" rtl="1"/>
            <a:endParaRPr lang="ar-YE" sz="6000" b="1" baseline="30000" dirty="0">
              <a:solidFill>
                <a:srgbClr val="FF0000"/>
              </a:solidFill>
            </a:endParaRPr>
          </a:p>
          <a:p>
            <a:pPr algn="ctr" rtl="1"/>
            <a:r>
              <a:rPr lang="ar-YE" sz="6000" b="1" baseline="30000" dirty="0">
                <a:solidFill>
                  <a:srgbClr val="FF0000"/>
                </a:solidFill>
              </a:rPr>
              <a:t>مشروع سواعد الخير</a:t>
            </a:r>
          </a:p>
          <a:p>
            <a:pPr algn="ctr" rtl="1"/>
            <a:r>
              <a:rPr lang="ar-YE" sz="6000" b="1" baseline="30000" dirty="0">
                <a:solidFill>
                  <a:srgbClr val="FF0000"/>
                </a:solidFill>
              </a:rPr>
              <a:t>لإغاثة الملهوف و إسعاف المحتاج </a:t>
            </a:r>
          </a:p>
          <a:p>
            <a:pPr algn="ctr" rtl="1"/>
            <a:r>
              <a:rPr lang="ar-YE" sz="6000" b="1" baseline="30000" dirty="0">
                <a:solidFill>
                  <a:srgbClr val="FF0000"/>
                </a:solidFill>
              </a:rPr>
              <a:t>والسعي في قضاء حوائج الناس</a:t>
            </a:r>
          </a:p>
          <a:p>
            <a:pPr algn="ctr"/>
            <a:endParaRPr lang="en-US" sz="6000" b="1" dirty="0">
              <a:solidFill>
                <a:srgbClr val="FF0000"/>
              </a:solidFill>
            </a:endParaRPr>
          </a:p>
        </p:txBody>
      </p:sp>
      <p:sp>
        <p:nvSpPr>
          <p:cNvPr id="4" name="Text Placeholder 3"/>
          <p:cNvSpPr>
            <a:spLocks noGrp="1"/>
          </p:cNvSpPr>
          <p:nvPr>
            <p:ph type="body" sz="half" idx="2"/>
          </p:nvPr>
        </p:nvSpPr>
        <p:spPr/>
        <p:txBody>
          <a:bodyPr/>
          <a:lstStyle/>
          <a:p>
            <a:endParaRPr lang="en-US" dirty="0"/>
          </a:p>
        </p:txBody>
      </p:sp>
      <p:pic>
        <p:nvPicPr>
          <p:cNvPr id="5" name="Picture 4"/>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6215174" y="3557885"/>
            <a:ext cx="3663092" cy="2747319"/>
          </a:xfrm>
          <a:prstGeom prst="rect">
            <a:avLst/>
          </a:prstGeom>
        </p:spPr>
      </p:pic>
      <p:pic>
        <p:nvPicPr>
          <p:cNvPr id="1026" name="Picture 2" descr="F:\صور الدفاع المدني\صور للجهاز مختلف مع  مع صور السيارة الجديدةمهمات\IMG-20140803-WA0003.jp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389049" y="375276"/>
            <a:ext cx="3616280" cy="2410853"/>
          </a:xfrm>
          <a:prstGeom prst="rect">
            <a:avLst/>
          </a:prstGeom>
          <a:noFill/>
          <a:extLst>
            <a:ext uri="{909E8E84-426E-40DD-AFC4-6F175D3DCCD1}">
              <a14:hiddenFill xmlns="" xmlns:a14="http://schemas.microsoft.com/office/drawing/2010/main">
                <a:solidFill>
                  <a:srgbClr val="FFFFFF"/>
                </a:solidFill>
              </a14:hiddenFill>
            </a:ext>
          </a:extLst>
        </p:spPr>
      </p:pic>
      <p:pic>
        <p:nvPicPr>
          <p:cNvPr id="1027" name="Picture 3" descr="F:\صور الدفاع المدني\دفاع  مشكل 2015 2و3و4\IMG-20150403-WA0031.jpg"/>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389049" y="2928582"/>
            <a:ext cx="3616280" cy="337662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523822541"/>
      </p:ext>
    </p:extLst>
  </p:cSld>
  <p:clrMapOvr>
    <a:masterClrMapping/>
  </p:clrMapOvr>
  <mc:AlternateContent xmlns:mc="http://schemas.openxmlformats.org/markup-compatibility/2006">
    <mc:Choice xmlns=""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ctr" rtl="1"/>
            <a:r>
              <a:rPr lang="ar-YE" sz="5400" baseline="30000" dirty="0">
                <a:solidFill>
                  <a:srgbClr val="0070C0"/>
                </a:solidFill>
              </a:rPr>
              <a:t>مقدمة</a:t>
            </a:r>
          </a:p>
          <a:p>
            <a:pPr algn="just" rtl="1"/>
            <a:r>
              <a:rPr lang="ar-YE" sz="5400" baseline="30000" dirty="0">
                <a:solidFill>
                  <a:srgbClr val="FF0000"/>
                </a:solidFill>
              </a:rPr>
              <a:t>إن الجمعية الطبية الاسلامية</a:t>
            </a:r>
            <a:r>
              <a:rPr lang="ar-YE" sz="5400" baseline="30000" dirty="0"/>
              <a:t>، بيروت-  لبنان تضع نصب أعينها الأخذ بالأسباب للحفاظ على حياة الانسان بشكل متقن من خلال التعاون مع كافة المؤسسات الرسمية ومؤسسات المجتمع المدني دون التمييز بين فئات المجتمع، مع الحفاظ على الحياد من أجل التواصل مع الجميع.</a:t>
            </a:r>
          </a:p>
        </p:txBody>
      </p:sp>
      <p:sp>
        <p:nvSpPr>
          <p:cNvPr id="4" name="Text Placeholder 3"/>
          <p:cNvSpPr>
            <a:spLocks noGrp="1"/>
          </p:cNvSpPr>
          <p:nvPr>
            <p:ph type="body" sz="half" idx="2"/>
          </p:nvPr>
        </p:nvSpPr>
        <p:spPr>
          <a:xfrm>
            <a:off x="457200" y="1113756"/>
            <a:ext cx="3200400" cy="3379124"/>
          </a:xfrm>
        </p:spPr>
        <p:txBody>
          <a:bodyPr>
            <a:normAutofit/>
          </a:bodyPr>
          <a:lstStyle/>
          <a:p>
            <a:pPr algn="r" rtl="1"/>
            <a:r>
              <a:rPr lang="ar-YE" sz="3600" baseline="30000" dirty="0"/>
              <a:t>قال الله تعالى: (وَمَنْ أَحْيَاهَا فَكَأَنَّمَا أَحْيَا النَّاسَ جَمِيعاً) المائدة 32</a:t>
            </a:r>
          </a:p>
          <a:p>
            <a:pPr algn="r" rtl="1"/>
            <a:r>
              <a:rPr lang="ar-YE" sz="3600" baseline="30000" dirty="0"/>
              <a:t>قال رسول اللهﷺ: «من كان في حاجة أخيه؛ كان الله في حاجته، ومن فرج عن مسلم كربة؛ فرج الله عنه بها كربة من كرب يوم القيامة، ومن ستر مسلماً ؛ ستره الله يوم القيامة» </a:t>
            </a:r>
          </a:p>
          <a:p>
            <a:pPr algn="r" rtl="1"/>
            <a:endParaRPr lang="ar-YE" sz="3600" baseline="30000" dirty="0"/>
          </a:p>
          <a:p>
            <a:pPr algn="r"/>
            <a:endParaRPr lang="en-US" sz="3600" dirty="0"/>
          </a:p>
        </p:txBody>
      </p:sp>
    </p:spTree>
    <p:extLst>
      <p:ext uri="{BB962C8B-B14F-4D97-AF65-F5344CB8AC3E}">
        <p14:creationId xmlns="" xmlns:p14="http://schemas.microsoft.com/office/powerpoint/2010/main" val="2749212786"/>
      </p:ext>
    </p:extLst>
  </p:cSld>
  <p:clrMapOvr>
    <a:masterClrMapping/>
  </p:clrMapOvr>
  <mc:AlternateContent xmlns:mc="http://schemas.openxmlformats.org/markup-compatibility/2006">
    <mc:Choice xmlns=""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8720" y="-166478"/>
            <a:ext cx="10113594" cy="2192986"/>
          </a:xfrm>
        </p:spPr>
        <p:txBody>
          <a:bodyPr/>
          <a:lstStyle/>
          <a:p>
            <a:pPr algn="ctr"/>
            <a:r>
              <a:rPr lang="ar-YE" spc="0" baseline="30000" dirty="0">
                <a:ln w="0"/>
                <a:solidFill>
                  <a:schemeClr val="accent1"/>
                </a:solidFill>
                <a:effectLst>
                  <a:outerShdw blurRad="38100" dist="25400" dir="5400000" algn="ctr" rotWithShape="0">
                    <a:srgbClr val="6E747A">
                      <a:alpha val="43000"/>
                    </a:srgbClr>
                  </a:outerShdw>
                </a:effectLst>
              </a:rPr>
              <a:t>تعريف جهاز الدفاع المدني:</a:t>
            </a:r>
            <a:br>
              <a:rPr lang="ar-YE" spc="0" baseline="30000" dirty="0">
                <a:ln w="0"/>
                <a:solidFill>
                  <a:schemeClr val="accent1"/>
                </a:solidFill>
                <a:effectLst>
                  <a:outerShdw blurRad="38100" dist="25400" dir="5400000" algn="ctr" rotWithShape="0">
                    <a:srgbClr val="6E747A">
                      <a:alpha val="43000"/>
                    </a:srgbClr>
                  </a:outerShdw>
                </a:effectLst>
              </a:rPr>
            </a:br>
            <a:endParaRPr lang="en-US" spc="0" dirty="0">
              <a:ln w="0"/>
              <a:solidFill>
                <a:schemeClr val="accent1"/>
              </a:solidFill>
              <a:effectLst>
                <a:outerShdw blurRad="38100" dist="25400" dir="5400000" algn="ctr" rotWithShape="0">
                  <a:srgbClr val="6E747A">
                    <a:alpha val="43000"/>
                  </a:srgbClr>
                </a:outerShdw>
              </a:effectLst>
            </a:endParaRPr>
          </a:p>
        </p:txBody>
      </p:sp>
      <p:sp>
        <p:nvSpPr>
          <p:cNvPr id="3" name="Content Placeholder 2"/>
          <p:cNvSpPr>
            <a:spLocks noGrp="1"/>
          </p:cNvSpPr>
          <p:nvPr>
            <p:ph sz="half" idx="1"/>
          </p:nvPr>
        </p:nvSpPr>
        <p:spPr>
          <a:xfrm>
            <a:off x="743052" y="2653042"/>
            <a:ext cx="4937760" cy="4023359"/>
          </a:xfrm>
        </p:spPr>
        <p:txBody>
          <a:bodyPr>
            <a:normAutofit/>
          </a:bodyPr>
          <a:lstStyle/>
          <a:p>
            <a:pPr algn="ctr" rtl="1"/>
            <a:r>
              <a:rPr lang="ar-YE" sz="4000" baseline="30000" dirty="0">
                <a:solidFill>
                  <a:srgbClr val="FF0000"/>
                </a:solidFill>
              </a:rPr>
              <a:t>1- مركز في منطقة عائشة بكار</a:t>
            </a:r>
          </a:p>
          <a:p>
            <a:pPr algn="ctr" rtl="1"/>
            <a:r>
              <a:rPr lang="ar-YE" sz="4000" baseline="30000" dirty="0">
                <a:solidFill>
                  <a:srgbClr val="FF0000"/>
                </a:solidFill>
              </a:rPr>
              <a:t>2- مركز في منطقة الطريق الجديدة </a:t>
            </a:r>
          </a:p>
          <a:p>
            <a:pPr algn="ctr" rtl="1"/>
            <a:r>
              <a:rPr lang="ar-YE" sz="4000" baseline="30000" dirty="0">
                <a:solidFill>
                  <a:srgbClr val="FF0000"/>
                </a:solidFill>
              </a:rPr>
              <a:t>3- مركز في منطقة عرمون</a:t>
            </a:r>
          </a:p>
          <a:p>
            <a:pPr algn="ctr" rtl="1"/>
            <a:r>
              <a:rPr lang="ar-YE" baseline="30000" dirty="0"/>
              <a:t> وتوسعت مؤخراً عمليات الجهاز لتغطي مختلف الأراضي اللبنانية. </a:t>
            </a:r>
            <a:endParaRPr lang="en-US" baseline="30000" dirty="0" smtClean="0"/>
          </a:p>
          <a:p>
            <a:pPr algn="ctr" rtl="1"/>
            <a:r>
              <a:rPr lang="ar-YE" baseline="30000" dirty="0" smtClean="0"/>
              <a:t>كما </a:t>
            </a:r>
            <a:r>
              <a:rPr lang="ar-YE" baseline="30000" dirty="0"/>
              <a:t>قام الجهاز بإنشاء وحدة متخصصة بتدريب وتأهيل المتطوعين.</a:t>
            </a:r>
            <a:endParaRPr lang="en-US" dirty="0"/>
          </a:p>
        </p:txBody>
      </p:sp>
      <p:sp>
        <p:nvSpPr>
          <p:cNvPr id="4" name="Content Placeholder 3"/>
          <p:cNvSpPr>
            <a:spLocks noGrp="1"/>
          </p:cNvSpPr>
          <p:nvPr>
            <p:ph sz="half" idx="2"/>
          </p:nvPr>
        </p:nvSpPr>
        <p:spPr/>
        <p:txBody>
          <a:bodyPr>
            <a:noAutofit/>
          </a:bodyPr>
          <a:lstStyle/>
          <a:p>
            <a:pPr algn="just" rtl="1"/>
            <a:endParaRPr lang="ar-YE" sz="2800" baseline="30000" dirty="0"/>
          </a:p>
          <a:p>
            <a:pPr algn="just" rtl="1"/>
            <a:r>
              <a:rPr lang="ar-YE" sz="2800" baseline="30000" dirty="0"/>
              <a:t>تأسس جهاز الدفاع المدني مع بداية الأحداث التي شهدها لبنان مطلع الحرب الأهلية، وساهم آنذاك في مد يد العون لكل محتاج. وفي العام 2006، وإبّان الحرب الإسرائيلية على لبنان، تم تطوير عمل الدفاع المدني وتزويده بآليات ومعدات حديثة، ولبّى نداءه الإنساني عشرات المتطوعين الذين شاركوا في عمليات الإغاثة والإنقاذ.</a:t>
            </a:r>
          </a:p>
          <a:p>
            <a:pPr algn="just" rtl="1"/>
            <a:r>
              <a:rPr lang="ar-YE" sz="2800" baseline="30000" dirty="0" smtClean="0"/>
              <a:t>ومع بداية الأزمة السورية وتوافد اللاجئين السوريين، وبعد التطورات الأمنية التي شهدها لبنان، كان لا بد لنا من تطوير عمل الجهاز وتفعيله لمواكبة المستجدات، فتم وضع خط طوارئ في خدمة المواطنين، وأنشأ الجهاز لهذا الغرض ثلاثة مراكز، وهي على الشكل التالي:</a:t>
            </a:r>
          </a:p>
          <a:p>
            <a:pPr algn="just" rtl="1"/>
            <a:endParaRPr lang="en-US" sz="2800" dirty="0"/>
          </a:p>
        </p:txBody>
      </p:sp>
    </p:spTree>
    <p:extLst>
      <p:ext uri="{BB962C8B-B14F-4D97-AF65-F5344CB8AC3E}">
        <p14:creationId xmlns="" xmlns:p14="http://schemas.microsoft.com/office/powerpoint/2010/main" val="1579163353"/>
      </p:ext>
    </p:extLst>
  </p:cSld>
  <p:clrMapOvr>
    <a:masterClrMapping/>
  </p:clrMapOvr>
  <mc:AlternateContent xmlns:mc="http://schemas.openxmlformats.org/markup-compatibility/2006">
    <mc:Choice xmlns="" xmlns:p14="http://schemas.microsoft.com/office/powerpoint/2010/main" Requires="p14">
      <p:transition spd="slow">
        <p14:flash/>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rtl="1"/>
            <a:r>
              <a:rPr lang="ar-YE" baseline="30000" dirty="0">
                <a:solidFill>
                  <a:srgbClr val="FF0000"/>
                </a:solidFill>
              </a:rPr>
              <a:t>المشروع الأول </a:t>
            </a:r>
            <a:br>
              <a:rPr lang="ar-YE" baseline="30000" dirty="0">
                <a:solidFill>
                  <a:srgbClr val="FF0000"/>
                </a:solidFill>
              </a:rPr>
            </a:br>
            <a:r>
              <a:rPr lang="ar-YE" baseline="30000" dirty="0">
                <a:solidFill>
                  <a:srgbClr val="FF0000"/>
                </a:solidFill>
              </a:rPr>
              <a:t>مشروع تطوير سيارات الإسعاف</a:t>
            </a:r>
            <a:br>
              <a:rPr lang="ar-YE" baseline="30000" dirty="0">
                <a:solidFill>
                  <a:srgbClr val="FF0000"/>
                </a:solidFill>
              </a:rPr>
            </a:br>
            <a:endParaRPr lang="en-US" dirty="0">
              <a:solidFill>
                <a:srgbClr val="FF0000"/>
              </a:solidFill>
            </a:endParaRPr>
          </a:p>
        </p:txBody>
      </p:sp>
      <p:pic>
        <p:nvPicPr>
          <p:cNvPr id="6" name="Content Placeholder 5"/>
          <p:cNvPicPr>
            <a:picLocks noGrp="1" noChangeAspect="1"/>
          </p:cNvPicPr>
          <p:nvPr>
            <p:ph sz="half" idx="1"/>
          </p:nvPr>
        </p:nvPicPr>
        <p:blipFill>
          <a:blip r:embed="rId2">
            <a:extLst>
              <a:ext uri="{28A0092B-C50C-407E-A947-70E740481C1C}">
                <a14:useLocalDpi xmlns="" xmlns:a14="http://schemas.microsoft.com/office/drawing/2010/main" val="0"/>
              </a:ext>
            </a:extLst>
          </a:blip>
          <a:stretch>
            <a:fillRect/>
          </a:stretch>
        </p:blipFill>
        <p:spPr>
          <a:xfrm>
            <a:off x="998109" y="1966106"/>
            <a:ext cx="4938712" cy="2778025"/>
          </a:xfrm>
        </p:spPr>
      </p:pic>
      <p:sp>
        <p:nvSpPr>
          <p:cNvPr id="4" name="Content Placeholder 3"/>
          <p:cNvSpPr>
            <a:spLocks noGrp="1"/>
          </p:cNvSpPr>
          <p:nvPr>
            <p:ph sz="half" idx="2"/>
          </p:nvPr>
        </p:nvSpPr>
        <p:spPr/>
        <p:txBody>
          <a:bodyPr>
            <a:normAutofit/>
          </a:bodyPr>
          <a:lstStyle/>
          <a:p>
            <a:pPr algn="r" rtl="1"/>
            <a:r>
              <a:rPr lang="ar-YE" sz="2800" b="1" baseline="30000" dirty="0">
                <a:solidFill>
                  <a:srgbClr val="FF0000"/>
                </a:solidFill>
              </a:rPr>
              <a:t>المشروع</a:t>
            </a:r>
          </a:p>
          <a:p>
            <a:pPr algn="r" rtl="1"/>
            <a:r>
              <a:rPr lang="ar-YE" sz="2800" baseline="30000" dirty="0"/>
              <a:t>في إطار سعيه المستمر لرفع جهوزيته وتطوير أدائه والتميز في عمله، يضع جهاز الدفاع المدني في الجمعية الطبية الإسلامية هذا المشروع بين أيديكم، سائلاً الله عز وجل أن يكتب له النجاح بمساهمتكم الكريمة:</a:t>
            </a:r>
          </a:p>
          <a:p>
            <a:pPr algn="r" rtl="1"/>
            <a:endParaRPr lang="ar-YE" sz="2800" baseline="30000" dirty="0"/>
          </a:p>
          <a:p>
            <a:pPr algn="r"/>
            <a:r>
              <a:rPr lang="ar-YE" sz="2800" baseline="30000" dirty="0"/>
              <a:t>نسعى لشراء سيارات إسعاف متطورة  تساهم في تحسين الأداء وتلبية نداء الاستغاثة، علماً بأن الجهاز قام بتلبية ما مجموعه 1400 حالة خلال عام 2014 عبر مراكزه الثلاثة. </a:t>
            </a:r>
            <a:endParaRPr lang="en-US" sz="2800" baseline="30000" dirty="0" smtClean="0"/>
          </a:p>
          <a:p>
            <a:pPr algn="ctr" rtl="1"/>
            <a:r>
              <a:rPr lang="ar-YE" sz="2800" b="1" baseline="30000" dirty="0">
                <a:solidFill>
                  <a:srgbClr val="FF0000"/>
                </a:solidFill>
              </a:rPr>
              <a:t>كلفة المشروع للسيارة الواحدة:</a:t>
            </a:r>
          </a:p>
          <a:p>
            <a:pPr algn="ctr" rtl="1"/>
            <a:r>
              <a:rPr lang="ar-YE" sz="2800" b="1" baseline="30000" dirty="0">
                <a:solidFill>
                  <a:srgbClr val="FF0000"/>
                </a:solidFill>
              </a:rPr>
              <a:t> يبدأ من 40.000 $</a:t>
            </a:r>
          </a:p>
          <a:p>
            <a:pPr algn="r"/>
            <a:endParaRPr lang="ar-YE" sz="2800" baseline="30000" dirty="0"/>
          </a:p>
          <a:p>
            <a:pPr algn="r"/>
            <a:endParaRPr lang="en-US" sz="2800" dirty="0"/>
          </a:p>
        </p:txBody>
      </p:sp>
    </p:spTree>
    <p:extLst>
      <p:ext uri="{BB962C8B-B14F-4D97-AF65-F5344CB8AC3E}">
        <p14:creationId xmlns="" xmlns:p14="http://schemas.microsoft.com/office/powerpoint/2010/main" val="3033027999"/>
      </p:ext>
    </p:extLst>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5840" y="334791"/>
            <a:ext cx="10058400" cy="1450757"/>
          </a:xfrm>
        </p:spPr>
        <p:txBody>
          <a:bodyPr>
            <a:normAutofit fontScale="90000"/>
          </a:bodyPr>
          <a:lstStyle/>
          <a:p>
            <a:pPr algn="ctr" rtl="1"/>
            <a:r>
              <a:rPr lang="ar-YE" b="1" baseline="30000" dirty="0">
                <a:solidFill>
                  <a:srgbClr val="0070C0"/>
                </a:solidFill>
              </a:rPr>
              <a:t>المشروع الثاني </a:t>
            </a:r>
            <a:br>
              <a:rPr lang="ar-YE" b="1" baseline="30000" dirty="0">
                <a:solidFill>
                  <a:srgbClr val="0070C0"/>
                </a:solidFill>
              </a:rPr>
            </a:br>
            <a:r>
              <a:rPr lang="ar-YE" b="1" baseline="30000" dirty="0">
                <a:solidFill>
                  <a:srgbClr val="0070C0"/>
                </a:solidFill>
              </a:rPr>
              <a:t>مشروع افتتاح مراكز جديدة للجهاز</a:t>
            </a:r>
            <a:br>
              <a:rPr lang="ar-YE" b="1" baseline="30000" dirty="0">
                <a:solidFill>
                  <a:srgbClr val="0070C0"/>
                </a:solidFill>
              </a:rPr>
            </a:br>
            <a:r>
              <a:rPr lang="ar-YE" b="1" baseline="30000" dirty="0">
                <a:solidFill>
                  <a:srgbClr val="0070C0"/>
                </a:solidFill>
              </a:rPr>
              <a:t> في المناطق ذات الكثافة السكانية العالية</a:t>
            </a:r>
            <a:endParaRPr lang="en-US" b="1" dirty="0">
              <a:solidFill>
                <a:srgbClr val="0070C0"/>
              </a:solidFill>
            </a:endParaRPr>
          </a:p>
        </p:txBody>
      </p:sp>
      <p:sp>
        <p:nvSpPr>
          <p:cNvPr id="4" name="Content Placeholder 3"/>
          <p:cNvSpPr>
            <a:spLocks noGrp="1"/>
          </p:cNvSpPr>
          <p:nvPr>
            <p:ph sz="half" idx="2"/>
          </p:nvPr>
        </p:nvSpPr>
        <p:spPr>
          <a:xfrm>
            <a:off x="6208446" y="2348243"/>
            <a:ext cx="4937760" cy="4023360"/>
          </a:xfrm>
        </p:spPr>
        <p:txBody>
          <a:bodyPr>
            <a:normAutofit/>
          </a:bodyPr>
          <a:lstStyle/>
          <a:p>
            <a:pPr algn="ctr" rtl="1"/>
            <a:r>
              <a:rPr lang="ar-YE" sz="4800" b="1" baseline="30000" dirty="0">
                <a:solidFill>
                  <a:srgbClr val="FF0000"/>
                </a:solidFill>
              </a:rPr>
              <a:t>كلفة المشروع في السنة الأولى: 75.000$ </a:t>
            </a:r>
          </a:p>
          <a:p>
            <a:pPr algn="ctr" rtl="1"/>
            <a:r>
              <a:rPr lang="ar-YE" sz="4800" b="1" baseline="30000" dirty="0">
                <a:solidFill>
                  <a:srgbClr val="0070C0"/>
                </a:solidFill>
              </a:rPr>
              <a:t>(تأسيس ورواتب لسنة واحدة)</a:t>
            </a:r>
          </a:p>
          <a:p>
            <a:pPr algn="ctr" rtl="1"/>
            <a:r>
              <a:rPr lang="ar-YE" sz="4800" b="1" baseline="30000" dirty="0">
                <a:solidFill>
                  <a:srgbClr val="FF0000"/>
                </a:solidFill>
              </a:rPr>
              <a:t>الكلفة التشغيلية السنوية: $50.000 (رواتب واحتياجات طبية)</a:t>
            </a:r>
          </a:p>
        </p:txBody>
      </p:sp>
      <p:pic>
        <p:nvPicPr>
          <p:cNvPr id="3" name="Picture 2"/>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270686" y="1966106"/>
            <a:ext cx="4273723" cy="3205292"/>
          </a:xfrm>
          <a:prstGeom prst="rect">
            <a:avLst/>
          </a:prstGeom>
        </p:spPr>
      </p:pic>
      <p:sp>
        <p:nvSpPr>
          <p:cNvPr id="5" name="Content Placeholder 4"/>
          <p:cNvSpPr>
            <a:spLocks noGrp="1"/>
          </p:cNvSpPr>
          <p:nvPr>
            <p:ph sz="half" idx="1"/>
          </p:nvPr>
        </p:nvSpPr>
        <p:spPr/>
        <p:txBody>
          <a:bodyPr/>
          <a:lstStyle/>
          <a:p>
            <a:endParaRPr lang="en-US" dirty="0"/>
          </a:p>
        </p:txBody>
      </p:sp>
    </p:spTree>
    <p:extLst>
      <p:ext uri="{BB962C8B-B14F-4D97-AF65-F5344CB8AC3E}">
        <p14:creationId xmlns="" xmlns:p14="http://schemas.microsoft.com/office/powerpoint/2010/main" val="3669606056"/>
      </p:ext>
    </p:extLst>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30097" y="163981"/>
            <a:ext cx="4992954" cy="1384734"/>
          </a:xfrm>
        </p:spPr>
        <p:txBody>
          <a:bodyPr>
            <a:normAutofit/>
          </a:bodyPr>
          <a:lstStyle/>
          <a:p>
            <a:pPr algn="ctr" rtl="1"/>
            <a:r>
              <a:rPr lang="ar-YE" b="1" baseline="30000" dirty="0">
                <a:solidFill>
                  <a:srgbClr val="FF0000"/>
                </a:solidFill>
              </a:rPr>
              <a:t>المشروع الثالث </a:t>
            </a:r>
            <a:br>
              <a:rPr lang="ar-YE" b="1" baseline="30000" dirty="0">
                <a:solidFill>
                  <a:srgbClr val="FF0000"/>
                </a:solidFill>
              </a:rPr>
            </a:br>
            <a:r>
              <a:rPr lang="ar-YE" b="1" baseline="30000" dirty="0">
                <a:solidFill>
                  <a:srgbClr val="FF0000"/>
                </a:solidFill>
              </a:rPr>
              <a:t>مشروع بنك الدم</a:t>
            </a:r>
            <a:endParaRPr lang="en-US" b="1" dirty="0">
              <a:solidFill>
                <a:srgbClr val="FF0000"/>
              </a:solidFill>
            </a:endParaRPr>
          </a:p>
        </p:txBody>
      </p:sp>
      <p:sp>
        <p:nvSpPr>
          <p:cNvPr id="4" name="Content Placeholder 3"/>
          <p:cNvSpPr>
            <a:spLocks noGrp="1"/>
          </p:cNvSpPr>
          <p:nvPr>
            <p:ph sz="half" idx="2"/>
          </p:nvPr>
        </p:nvSpPr>
        <p:spPr>
          <a:xfrm>
            <a:off x="6208446" y="2076055"/>
            <a:ext cx="4937760" cy="4023360"/>
          </a:xfrm>
        </p:spPr>
        <p:txBody>
          <a:bodyPr>
            <a:normAutofit lnSpcReduction="10000"/>
          </a:bodyPr>
          <a:lstStyle/>
          <a:p>
            <a:pPr algn="just" rtl="1"/>
            <a:r>
              <a:rPr lang="ar-YE" sz="4800" baseline="30000" dirty="0"/>
              <a:t>تقوم فكرة المشروع على إطلاق  تطبيق على الهواتف الذكية العاملة وفق نظامي(أندرويد وآي.أو.أس)، حيث نقوم باستقبال نداء الاستغاثة وتعميمه على كافة المشتركين في الخدمة. كما يهدف المشروع إلى إنشاء مركز لتجميع المعلومات وتنظيمها بشكل إداري، وتوظيف شخص يتابع هذا الملف يتواصل مع الأفراد والجمعيات.</a:t>
            </a:r>
          </a:p>
        </p:txBody>
      </p:sp>
      <p:sp>
        <p:nvSpPr>
          <p:cNvPr id="5" name="Title 1"/>
          <p:cNvSpPr txBox="1">
            <a:spLocks/>
          </p:cNvSpPr>
          <p:nvPr/>
        </p:nvSpPr>
        <p:spPr>
          <a:xfrm>
            <a:off x="185351" y="163981"/>
            <a:ext cx="4992954" cy="1384734"/>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rtl="1"/>
            <a:r>
              <a:rPr lang="ar-YE" b="1" baseline="30000" dirty="0">
                <a:solidFill>
                  <a:srgbClr val="FF0000"/>
                </a:solidFill>
              </a:rPr>
              <a:t>كلفة المشروع:</a:t>
            </a:r>
          </a:p>
          <a:p>
            <a:pPr algn="ctr" rtl="1"/>
            <a:r>
              <a:rPr lang="ar-YE" b="1" baseline="30000" dirty="0">
                <a:solidFill>
                  <a:srgbClr val="FF0000"/>
                </a:solidFill>
              </a:rPr>
              <a:t> 15.000 $</a:t>
            </a:r>
            <a:endParaRPr lang="en-US" b="1" dirty="0">
              <a:solidFill>
                <a:srgbClr val="FF0000"/>
              </a:solidFill>
            </a:endParaRPr>
          </a:p>
        </p:txBody>
      </p:sp>
      <p:pic>
        <p:nvPicPr>
          <p:cNvPr id="1026" name="Picture 2" descr="C:\Users\TOSHIBA\Desktop\ضصضصضص.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89397" y="1893193"/>
            <a:ext cx="5048517" cy="373487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54565710"/>
      </p:ext>
    </p:extLst>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30097" y="163981"/>
            <a:ext cx="4992954" cy="1384734"/>
          </a:xfrm>
        </p:spPr>
        <p:txBody>
          <a:bodyPr>
            <a:normAutofit/>
          </a:bodyPr>
          <a:lstStyle/>
          <a:p>
            <a:pPr algn="ctr" rtl="1"/>
            <a:r>
              <a:rPr lang="ar-YE" b="1" baseline="30000" dirty="0">
                <a:solidFill>
                  <a:srgbClr val="FF0000"/>
                </a:solidFill>
              </a:rPr>
              <a:t>المشروع الرابع </a:t>
            </a:r>
            <a:br>
              <a:rPr lang="ar-YE" b="1" baseline="30000" dirty="0">
                <a:solidFill>
                  <a:srgbClr val="FF0000"/>
                </a:solidFill>
              </a:rPr>
            </a:br>
            <a:r>
              <a:rPr lang="ar-YE" b="1" baseline="30000" dirty="0">
                <a:solidFill>
                  <a:srgbClr val="FF0000"/>
                </a:solidFill>
              </a:rPr>
              <a:t>مشروع تأهيل مسعفين ومدربين </a:t>
            </a:r>
            <a:endParaRPr lang="en-US" b="1" dirty="0">
              <a:solidFill>
                <a:srgbClr val="FF0000"/>
              </a:solidFill>
            </a:endParaRPr>
          </a:p>
        </p:txBody>
      </p:sp>
      <p:sp>
        <p:nvSpPr>
          <p:cNvPr id="4" name="Content Placeholder 3"/>
          <p:cNvSpPr>
            <a:spLocks noGrp="1"/>
          </p:cNvSpPr>
          <p:nvPr>
            <p:ph sz="half" idx="2"/>
          </p:nvPr>
        </p:nvSpPr>
        <p:spPr>
          <a:xfrm>
            <a:off x="6208446" y="2076055"/>
            <a:ext cx="4937760" cy="4023360"/>
          </a:xfrm>
        </p:spPr>
        <p:txBody>
          <a:bodyPr>
            <a:normAutofit/>
          </a:bodyPr>
          <a:lstStyle/>
          <a:p>
            <a:pPr algn="r" rtl="1"/>
            <a:r>
              <a:rPr lang="ar-YE" sz="4800" baseline="30000" dirty="0"/>
              <a:t>يسعى هذا المشروع لتطوير الخبرات الفنية لدى المتطوعين عبر إخضاعهم لدورات تأهيلية داخل وخارج لبنان. كما يهدف لإنشاء أكاديمية متخصصة بالتدريب والتأهيل، تكون مركزاً معتمداً لتخريج فرق الإسعاف الأولي.</a:t>
            </a:r>
          </a:p>
        </p:txBody>
      </p:sp>
      <p:sp>
        <p:nvSpPr>
          <p:cNvPr id="5" name="Title 1"/>
          <p:cNvSpPr txBox="1">
            <a:spLocks/>
          </p:cNvSpPr>
          <p:nvPr/>
        </p:nvSpPr>
        <p:spPr>
          <a:xfrm>
            <a:off x="185351" y="163981"/>
            <a:ext cx="4992954" cy="1384734"/>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rtl="1"/>
            <a:r>
              <a:rPr lang="ar-YE" b="1" baseline="30000" dirty="0">
                <a:solidFill>
                  <a:srgbClr val="FF0000"/>
                </a:solidFill>
              </a:rPr>
              <a:t>كلفة المشروع:</a:t>
            </a:r>
          </a:p>
          <a:p>
            <a:pPr algn="ctr" rtl="1"/>
            <a:r>
              <a:rPr lang="ar-YE" b="1" baseline="30000" dirty="0">
                <a:solidFill>
                  <a:srgbClr val="FF0000"/>
                </a:solidFill>
              </a:rPr>
              <a:t> 50.000 $</a:t>
            </a:r>
            <a:endParaRPr lang="en-US" b="1" dirty="0">
              <a:solidFill>
                <a:srgbClr val="FF0000"/>
              </a:solidFill>
            </a:endParaRPr>
          </a:p>
        </p:txBody>
      </p:sp>
      <p:pic>
        <p:nvPicPr>
          <p:cNvPr id="3" name="Picture 2"/>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157828" y="1865871"/>
            <a:ext cx="3048000" cy="2286000"/>
          </a:xfrm>
          <a:prstGeom prst="rect">
            <a:avLst/>
          </a:prstGeom>
        </p:spPr>
      </p:pic>
      <p:pic>
        <p:nvPicPr>
          <p:cNvPr id="6" name="Picture 5"/>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3527014" y="4286985"/>
            <a:ext cx="2543402" cy="1688183"/>
          </a:xfrm>
          <a:prstGeom prst="rect">
            <a:avLst/>
          </a:prstGeom>
        </p:spPr>
      </p:pic>
      <p:pic>
        <p:nvPicPr>
          <p:cNvPr id="2050" name="Picture 2" descr="F:\صور الدفاع المدني\دفاع  مشكل 2015 2و3و4\20150315_114103.jpg"/>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326395" y="4286987"/>
            <a:ext cx="3001214" cy="168818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980703546"/>
      </p:ext>
    </p:extLst>
  </p:cSld>
  <p:clrMapOvr>
    <a:masterClrMapping/>
  </p:clrMapOvr>
  <p:transition spd="slow">
    <p:randomBar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63048" y="163981"/>
            <a:ext cx="4992954" cy="1384734"/>
          </a:xfrm>
        </p:spPr>
        <p:txBody>
          <a:bodyPr>
            <a:normAutofit/>
          </a:bodyPr>
          <a:lstStyle/>
          <a:p>
            <a:pPr algn="ctr"/>
            <a:r>
              <a:rPr lang="ar-LB" sz="4000" dirty="0">
                <a:solidFill>
                  <a:srgbClr val="FF0000"/>
                </a:solidFill>
              </a:rPr>
              <a:t>شكرا على حضوركم واهتمامكم وحسن استماعكم.</a:t>
            </a:r>
          </a:p>
        </p:txBody>
      </p:sp>
      <p:sp>
        <p:nvSpPr>
          <p:cNvPr id="5" name="Title 1"/>
          <p:cNvSpPr txBox="1">
            <a:spLocks/>
          </p:cNvSpPr>
          <p:nvPr/>
        </p:nvSpPr>
        <p:spPr>
          <a:xfrm>
            <a:off x="185351" y="246359"/>
            <a:ext cx="4992954" cy="1384734"/>
          </a:xfrm>
          <a:prstGeom prst="rect">
            <a:avLst/>
          </a:prstGeom>
        </p:spPr>
        <p:txBody>
          <a:bodyPr vert="horz" lIns="91440" tIns="45720" rIns="91440" bIns="45720" rtlCol="0" anchor="b">
            <a:normAutofit fontScale="92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ar-LB" dirty="0" smtClean="0">
                <a:solidFill>
                  <a:srgbClr val="FF0000"/>
                </a:solidFill>
              </a:rPr>
              <a:t>شكرا لكل </a:t>
            </a:r>
            <a:r>
              <a:rPr lang="ar-LB" dirty="0">
                <a:solidFill>
                  <a:srgbClr val="FF0000"/>
                </a:solidFill>
              </a:rPr>
              <a:t>من تطوع بهدف خدمة </a:t>
            </a:r>
            <a:r>
              <a:rPr lang="ar-LB" dirty="0" smtClean="0">
                <a:solidFill>
                  <a:srgbClr val="FF0000"/>
                </a:solidFill>
              </a:rPr>
              <a:t>الناس ومساعدتهم </a:t>
            </a:r>
            <a:endParaRPr lang="ar-LB" dirty="0">
              <a:solidFill>
                <a:srgbClr val="FF0000"/>
              </a:solidFill>
            </a:endParaRPr>
          </a:p>
        </p:txBody>
      </p:sp>
      <p:pic>
        <p:nvPicPr>
          <p:cNvPr id="9" name="Content Placeholder 8"/>
          <p:cNvPicPr>
            <a:picLocks noGrp="1" noChangeAspect="1"/>
          </p:cNvPicPr>
          <p:nvPr>
            <p:ph sz="half" idx="2"/>
          </p:nvPr>
        </p:nvPicPr>
        <p:blipFill>
          <a:blip r:embed="rId2">
            <a:extLst>
              <a:ext uri="{28A0092B-C50C-407E-A947-70E740481C1C}">
                <a14:useLocalDpi xmlns="" xmlns:a14="http://schemas.microsoft.com/office/drawing/2010/main" val="0"/>
              </a:ext>
            </a:extLst>
          </a:blip>
          <a:stretch>
            <a:fillRect/>
          </a:stretch>
        </p:blipFill>
        <p:spPr>
          <a:xfrm>
            <a:off x="3466801" y="2041442"/>
            <a:ext cx="4937125" cy="3648843"/>
          </a:xfrm>
        </p:spPr>
      </p:pic>
    </p:spTree>
    <p:extLst>
      <p:ext uri="{BB962C8B-B14F-4D97-AF65-F5344CB8AC3E}">
        <p14:creationId xmlns="" xmlns:p14="http://schemas.microsoft.com/office/powerpoint/2010/main" val="2715755040"/>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1038" y="155743"/>
            <a:ext cx="4992954" cy="1384734"/>
          </a:xfrm>
        </p:spPr>
        <p:txBody>
          <a:bodyPr>
            <a:normAutofit/>
          </a:bodyPr>
          <a:lstStyle/>
          <a:p>
            <a:pPr algn="ctr" rtl="1"/>
            <a:r>
              <a:rPr lang="ar-YE" sz="4000" b="1" baseline="30000" dirty="0">
                <a:solidFill>
                  <a:srgbClr val="FF0000"/>
                </a:solidFill>
                <a:cs typeface="AdvertisingExtraBold" pitchFamily="2" charset="-78"/>
              </a:rPr>
              <a:t>الجمعية الطبية الإسلامية - بيروت</a:t>
            </a:r>
            <a:br>
              <a:rPr lang="ar-YE" sz="4000" b="1" baseline="30000" dirty="0">
                <a:solidFill>
                  <a:srgbClr val="FF0000"/>
                </a:solidFill>
                <a:cs typeface="AdvertisingExtraBold" pitchFamily="2" charset="-78"/>
              </a:rPr>
            </a:br>
            <a:r>
              <a:rPr lang="ar-YE" sz="4000" b="1" baseline="30000" dirty="0">
                <a:solidFill>
                  <a:srgbClr val="0070C0"/>
                </a:solidFill>
                <a:cs typeface="AdvertisingExtraBold" pitchFamily="2" charset="-78"/>
              </a:rPr>
              <a:t> جهاز الدفاع   المدني</a:t>
            </a:r>
            <a:br>
              <a:rPr lang="ar-YE" sz="4000" b="1" baseline="30000" dirty="0">
                <a:solidFill>
                  <a:srgbClr val="0070C0"/>
                </a:solidFill>
                <a:cs typeface="AdvertisingExtraBold" pitchFamily="2" charset="-78"/>
              </a:rPr>
            </a:br>
            <a:r>
              <a:rPr lang="ar-YE" sz="4000" b="1" baseline="30000" dirty="0">
                <a:solidFill>
                  <a:srgbClr val="0070C0"/>
                </a:solidFill>
                <a:cs typeface="AdvertisingExtraBold" pitchFamily="2" charset="-78"/>
              </a:rPr>
              <a:t> علم وخبر 544أ.د</a:t>
            </a:r>
            <a:endParaRPr lang="en-US" sz="4000" b="1" dirty="0">
              <a:solidFill>
                <a:srgbClr val="0070C0"/>
              </a:solidFill>
              <a:cs typeface="AdvertisingExtraBold" pitchFamily="2" charset="-78"/>
            </a:endParaRPr>
          </a:p>
        </p:txBody>
      </p:sp>
      <p:sp>
        <p:nvSpPr>
          <p:cNvPr id="3" name="Content Placeholder 2"/>
          <p:cNvSpPr>
            <a:spLocks noGrp="1"/>
          </p:cNvSpPr>
          <p:nvPr>
            <p:ph sz="half" idx="2"/>
          </p:nvPr>
        </p:nvSpPr>
        <p:spPr>
          <a:xfrm>
            <a:off x="833718" y="1492624"/>
            <a:ext cx="10018057" cy="4545105"/>
          </a:xfrm>
        </p:spPr>
        <p:txBody>
          <a:bodyPr>
            <a:noAutofit/>
          </a:bodyPr>
          <a:lstStyle/>
          <a:p>
            <a:pPr algn="ctr" rtl="1"/>
            <a:r>
              <a:rPr lang="ar-YE" sz="2800" b="1" baseline="30000" dirty="0"/>
              <a:t>المركز الرئيسي : لبنان -  بيروت - عائشة بكار </a:t>
            </a:r>
          </a:p>
          <a:p>
            <a:pPr algn="ctr" rtl="1"/>
            <a:r>
              <a:rPr lang="ar-YE" sz="2800" b="1" baseline="30000" dirty="0"/>
              <a:t>للتبرع و الاستفسار أكثر عن هذه المشاريع الرجاء التواصل معنا على:</a:t>
            </a:r>
          </a:p>
          <a:p>
            <a:pPr algn="ctr" rtl="1"/>
            <a:r>
              <a:rPr lang="ar-YE" sz="2800" b="1" baseline="30000" dirty="0"/>
              <a:t>أرقام الهاتف : </a:t>
            </a:r>
            <a:r>
              <a:rPr lang="ar-YE" sz="2800" b="1" baseline="30000" dirty="0" smtClean="0"/>
              <a:t>00961</a:t>
            </a:r>
            <a:r>
              <a:rPr lang="ar-LB" sz="2800" b="1" baseline="30000" dirty="0" smtClean="0"/>
              <a:t>736748</a:t>
            </a:r>
            <a:r>
              <a:rPr lang="ar-YE" sz="2800" b="1" baseline="30000" dirty="0" smtClean="0"/>
              <a:t> </a:t>
            </a:r>
            <a:r>
              <a:rPr lang="ar-YE" sz="2800" b="1" baseline="30000" dirty="0"/>
              <a:t>أو  009611739618</a:t>
            </a:r>
          </a:p>
          <a:p>
            <a:pPr algn="ctr" rtl="1"/>
            <a:r>
              <a:rPr lang="ar-YE" sz="2800" b="1" baseline="30000" dirty="0" smtClean="0"/>
              <a:t>رقم  </a:t>
            </a:r>
            <a:r>
              <a:rPr lang="ar-YE" sz="2800" b="1" baseline="30000" dirty="0"/>
              <a:t>حساب الجمعية الطبية الاسلامية</a:t>
            </a:r>
          </a:p>
          <a:p>
            <a:pPr algn="ctr" rtl="1"/>
            <a:r>
              <a:rPr lang="ar-YE" sz="2800" b="1" baseline="30000" dirty="0"/>
              <a:t>الحساب بالدولار: </a:t>
            </a:r>
            <a:endParaRPr lang="ar-LB" sz="2800" b="1" baseline="30000" dirty="0" smtClean="0"/>
          </a:p>
          <a:p>
            <a:pPr algn="ctr"/>
            <a:r>
              <a:rPr lang="en-US" dirty="0" smtClean="0"/>
              <a:t>Byblos Bank, </a:t>
            </a:r>
            <a:r>
              <a:rPr lang="en-US" dirty="0" err="1" smtClean="0"/>
              <a:t>Istiklal</a:t>
            </a:r>
            <a:r>
              <a:rPr lang="en-US" dirty="0" smtClean="0"/>
              <a:t> </a:t>
            </a:r>
            <a:r>
              <a:rPr lang="en-US" dirty="0" smtClean="0"/>
              <a:t>Branch, Beirut, Lebanon</a:t>
            </a:r>
            <a:endParaRPr lang="en-US" dirty="0" smtClean="0"/>
          </a:p>
          <a:p>
            <a:pPr algn="ctr" rtl="1"/>
            <a:r>
              <a:rPr lang="en-US" dirty="0" smtClean="0"/>
              <a:t>IBAN: LB10 0039 0000 0003 4533 0068 2002</a:t>
            </a:r>
          </a:p>
          <a:p>
            <a:pPr algn="ctr"/>
            <a:r>
              <a:rPr lang="en-US" dirty="0" smtClean="0"/>
              <a:t>Swift Code = </a:t>
            </a:r>
            <a:r>
              <a:rPr lang="en-US" dirty="0" smtClean="0"/>
              <a:t>BYBALBBX</a:t>
            </a:r>
          </a:p>
          <a:p>
            <a:pPr algn="ctr" rtl="1">
              <a:buNone/>
            </a:pPr>
            <a:r>
              <a:rPr lang="en-US" b="1" baseline="30000" dirty="0" smtClean="0"/>
              <a:t>IMALB@CYBERIA.NET.LB</a:t>
            </a:r>
            <a:endParaRPr lang="en-US" b="1" baseline="30000" dirty="0"/>
          </a:p>
          <a:p>
            <a:pPr algn="ctr" rtl="1"/>
            <a:r>
              <a:rPr lang="ar-LB" sz="2800" b="1" baseline="30000" dirty="0" smtClean="0"/>
              <a:t>فيسبوك: </a:t>
            </a:r>
            <a:r>
              <a:rPr lang="ar-YE" sz="2800" b="1" baseline="30000" dirty="0" smtClean="0"/>
              <a:t>الدفاع المدني في الجمعية الطبية الاسلامية - بيروت</a:t>
            </a:r>
            <a:endParaRPr lang="ar-YE" sz="2800" b="1" baseline="30000" dirty="0"/>
          </a:p>
        </p:txBody>
      </p:sp>
    </p:spTree>
    <p:extLst>
      <p:ext uri="{BB962C8B-B14F-4D97-AF65-F5344CB8AC3E}">
        <p14:creationId xmlns="" xmlns:p14="http://schemas.microsoft.com/office/powerpoint/2010/main" val="3986837265"/>
      </p:ext>
    </p:extLst>
  </p:cSld>
  <p:clrMapOvr>
    <a:masterClrMapping/>
  </p:clrMapOvr>
  <p:transition spd="slow">
    <p:randomBar dir="vert"/>
  </p:transition>
  <p:timing>
    <p:tnLst>
      <p:par>
        <p:cTn id="1" dur="indefinite" restart="never" nodeType="tmRoot"/>
      </p:par>
    </p:tnLst>
  </p:timing>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 xmlns:thm15="http://schemas.microsoft.com/office/thememl/2012/main" name="Retrospect" id="{5F128B03-DCCA-4EEB-AB3B-CF2899314A46}" vid="{9CC26709-368C-4D72-9060-94E5B3FF3CD6}"/>
    </a:ext>
  </a:extLst>
</a:theme>
</file>

<file path=docProps/app.xml><?xml version="1.0" encoding="utf-8"?>
<Properties xmlns="http://schemas.openxmlformats.org/officeDocument/2006/extended-properties" xmlns:vt="http://schemas.openxmlformats.org/officeDocument/2006/docPropsVTypes">
  <Template>Facet</Template>
  <TotalTime>64</TotalTime>
  <Words>560</Words>
  <Application>Microsoft Office PowerPoint</Application>
  <PresentationFormat>Custom</PresentationFormat>
  <Paragraphs>52</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Retrospect</vt:lpstr>
      <vt:lpstr>Slide 1</vt:lpstr>
      <vt:lpstr>Slide 2</vt:lpstr>
      <vt:lpstr>Slide 3</vt:lpstr>
      <vt:lpstr>تعريف جهاز الدفاع المدني: </vt:lpstr>
      <vt:lpstr>المشروع الأول  مشروع تطوير سيارات الإسعاف </vt:lpstr>
      <vt:lpstr>المشروع الثاني  مشروع افتتاح مراكز جديدة للجهاز  في المناطق ذات الكثافة السكانية العالية</vt:lpstr>
      <vt:lpstr>المشروع الثالث  مشروع بنك الدم</vt:lpstr>
      <vt:lpstr>المشروع الرابع  مشروع تأهيل مسعفين ومدربين </vt:lpstr>
      <vt:lpstr>شكرا على حضوركم واهتمامكم وحسن استماعكم.</vt:lpstr>
      <vt:lpstr>الجمعية الطبية الإسلامية - بيروت  جهاز الدفاع   المدني  علم وخبر 544أ.د</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مشروع سواعد الخير لإغاثة الملهوف و إسعاف المحتاج  والسعي في قضاء حوائج الناس</dc:title>
  <dc:creator>BePro</dc:creator>
  <cp:lastModifiedBy>win7sp1</cp:lastModifiedBy>
  <cp:revision>13</cp:revision>
  <dcterms:created xsi:type="dcterms:W3CDTF">2015-05-27T11:23:56Z</dcterms:created>
  <dcterms:modified xsi:type="dcterms:W3CDTF">2015-10-16T07:15:20Z</dcterms:modified>
</cp:coreProperties>
</file>