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diagrams/quickStyle2.xml" ContentType="application/vnd.openxmlformats-officedocument.drawingml.diagramStyl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diagrams/layout2.xml" ContentType="application/vnd.openxmlformats-officedocument.drawingml.diagramLayout+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096" r:id="rId1"/>
  </p:sldMasterIdLst>
  <p:notesMasterIdLst>
    <p:notesMasterId r:id="rId57"/>
  </p:notesMasterIdLst>
  <p:handoutMasterIdLst>
    <p:handoutMasterId r:id="rId58"/>
  </p:handoutMasterIdLst>
  <p:sldIdLst>
    <p:sldId id="857" r:id="rId2"/>
    <p:sldId id="858" r:id="rId3"/>
    <p:sldId id="905" r:id="rId4"/>
    <p:sldId id="859" r:id="rId5"/>
    <p:sldId id="913" r:id="rId6"/>
    <p:sldId id="906" r:id="rId7"/>
    <p:sldId id="907" r:id="rId8"/>
    <p:sldId id="908" r:id="rId9"/>
    <p:sldId id="914" r:id="rId10"/>
    <p:sldId id="915" r:id="rId11"/>
    <p:sldId id="909" r:id="rId12"/>
    <p:sldId id="904" r:id="rId13"/>
    <p:sldId id="863" r:id="rId14"/>
    <p:sldId id="864" r:id="rId15"/>
    <p:sldId id="866" r:id="rId16"/>
    <p:sldId id="865" r:id="rId17"/>
    <p:sldId id="868" r:id="rId18"/>
    <p:sldId id="869" r:id="rId19"/>
    <p:sldId id="870" r:id="rId20"/>
    <p:sldId id="879" r:id="rId21"/>
    <p:sldId id="880" r:id="rId22"/>
    <p:sldId id="871" r:id="rId23"/>
    <p:sldId id="872" r:id="rId24"/>
    <p:sldId id="873" r:id="rId25"/>
    <p:sldId id="874" r:id="rId26"/>
    <p:sldId id="875" r:id="rId27"/>
    <p:sldId id="876" r:id="rId28"/>
    <p:sldId id="877" r:id="rId29"/>
    <p:sldId id="878" r:id="rId30"/>
    <p:sldId id="860" r:id="rId31"/>
    <p:sldId id="830" r:id="rId32"/>
    <p:sldId id="861" r:id="rId33"/>
    <p:sldId id="848" r:id="rId34"/>
    <p:sldId id="622" r:id="rId35"/>
    <p:sldId id="881" r:id="rId36"/>
    <p:sldId id="840" r:id="rId37"/>
    <p:sldId id="834" r:id="rId38"/>
    <p:sldId id="623" r:id="rId39"/>
    <p:sldId id="845" r:id="rId40"/>
    <p:sldId id="842" r:id="rId41"/>
    <p:sldId id="856" r:id="rId42"/>
    <p:sldId id="844" r:id="rId43"/>
    <p:sldId id="862" r:id="rId44"/>
    <p:sldId id="882" r:id="rId45"/>
    <p:sldId id="883" r:id="rId46"/>
    <p:sldId id="884" r:id="rId47"/>
    <p:sldId id="885" r:id="rId48"/>
    <p:sldId id="894" r:id="rId49"/>
    <p:sldId id="895" r:id="rId50"/>
    <p:sldId id="896" r:id="rId51"/>
    <p:sldId id="897" r:id="rId52"/>
    <p:sldId id="898" r:id="rId53"/>
    <p:sldId id="902" r:id="rId54"/>
    <p:sldId id="901" r:id="rId55"/>
    <p:sldId id="900" r:id="rId56"/>
  </p:sldIdLst>
  <p:sldSz cx="9144000" cy="6858000" type="screen4x3"/>
  <p:notesSz cx="6858000" cy="9144000"/>
  <p:defaultTextStyle>
    <a:defPPr>
      <a:defRPr lang="da-DK"/>
    </a:defPPr>
    <a:lvl1pPr algn="ctr" rtl="0" fontAlgn="base">
      <a:spcBef>
        <a:spcPct val="50000"/>
      </a:spcBef>
      <a:spcAft>
        <a:spcPct val="0"/>
      </a:spcAft>
      <a:defRPr sz="1600" kern="1200">
        <a:solidFill>
          <a:schemeClr val="tx1"/>
        </a:solidFill>
        <a:latin typeface="Arial" pitchFamily="34" charset="0"/>
        <a:ea typeface="+mn-ea"/>
        <a:cs typeface="Arial" pitchFamily="34" charset="0"/>
      </a:defRPr>
    </a:lvl1pPr>
    <a:lvl2pPr marL="457200" algn="ctr" rtl="0" fontAlgn="base">
      <a:spcBef>
        <a:spcPct val="50000"/>
      </a:spcBef>
      <a:spcAft>
        <a:spcPct val="0"/>
      </a:spcAft>
      <a:defRPr sz="1600" kern="1200">
        <a:solidFill>
          <a:schemeClr val="tx1"/>
        </a:solidFill>
        <a:latin typeface="Arial" pitchFamily="34" charset="0"/>
        <a:ea typeface="+mn-ea"/>
        <a:cs typeface="Arial" pitchFamily="34" charset="0"/>
      </a:defRPr>
    </a:lvl2pPr>
    <a:lvl3pPr marL="914400" algn="ctr" rtl="0" fontAlgn="base">
      <a:spcBef>
        <a:spcPct val="50000"/>
      </a:spcBef>
      <a:spcAft>
        <a:spcPct val="0"/>
      </a:spcAft>
      <a:defRPr sz="1600" kern="1200">
        <a:solidFill>
          <a:schemeClr val="tx1"/>
        </a:solidFill>
        <a:latin typeface="Arial" pitchFamily="34" charset="0"/>
        <a:ea typeface="+mn-ea"/>
        <a:cs typeface="Arial" pitchFamily="34" charset="0"/>
      </a:defRPr>
    </a:lvl3pPr>
    <a:lvl4pPr marL="1371600" algn="ctr" rtl="0" fontAlgn="base">
      <a:spcBef>
        <a:spcPct val="50000"/>
      </a:spcBef>
      <a:spcAft>
        <a:spcPct val="0"/>
      </a:spcAft>
      <a:defRPr sz="1600" kern="1200">
        <a:solidFill>
          <a:schemeClr val="tx1"/>
        </a:solidFill>
        <a:latin typeface="Arial" pitchFamily="34" charset="0"/>
        <a:ea typeface="+mn-ea"/>
        <a:cs typeface="Arial" pitchFamily="34" charset="0"/>
      </a:defRPr>
    </a:lvl4pPr>
    <a:lvl5pPr marL="1828800" algn="ctr" rtl="0" fontAlgn="base">
      <a:spcBef>
        <a:spcPct val="50000"/>
      </a:spcBef>
      <a:spcAft>
        <a:spcPct val="0"/>
      </a:spcAft>
      <a:defRPr sz="1600" kern="1200">
        <a:solidFill>
          <a:schemeClr val="tx1"/>
        </a:solidFill>
        <a:latin typeface="Arial" pitchFamily="34" charset="0"/>
        <a:ea typeface="+mn-ea"/>
        <a:cs typeface="Arial" pitchFamily="34" charset="0"/>
      </a:defRPr>
    </a:lvl5pPr>
    <a:lvl6pPr marL="2286000" algn="l" defTabSz="914400" rtl="0" eaLnBrk="1" latinLnBrk="0" hangingPunct="1">
      <a:defRPr sz="1600" kern="1200">
        <a:solidFill>
          <a:schemeClr val="tx1"/>
        </a:solidFill>
        <a:latin typeface="Arial" pitchFamily="34" charset="0"/>
        <a:ea typeface="+mn-ea"/>
        <a:cs typeface="Arial" pitchFamily="34" charset="0"/>
      </a:defRPr>
    </a:lvl6pPr>
    <a:lvl7pPr marL="2743200" algn="l" defTabSz="914400" rtl="0" eaLnBrk="1" latinLnBrk="0" hangingPunct="1">
      <a:defRPr sz="1600" kern="1200">
        <a:solidFill>
          <a:schemeClr val="tx1"/>
        </a:solidFill>
        <a:latin typeface="Arial" pitchFamily="34" charset="0"/>
        <a:ea typeface="+mn-ea"/>
        <a:cs typeface="Arial" pitchFamily="34" charset="0"/>
      </a:defRPr>
    </a:lvl7pPr>
    <a:lvl8pPr marL="3200400" algn="l" defTabSz="914400" rtl="0" eaLnBrk="1" latinLnBrk="0" hangingPunct="1">
      <a:defRPr sz="1600" kern="1200">
        <a:solidFill>
          <a:schemeClr val="tx1"/>
        </a:solidFill>
        <a:latin typeface="Arial" pitchFamily="34" charset="0"/>
        <a:ea typeface="+mn-ea"/>
        <a:cs typeface="Arial" pitchFamily="34" charset="0"/>
      </a:defRPr>
    </a:lvl8pPr>
    <a:lvl9pPr marL="3657600" algn="l" defTabSz="914400" rtl="0" eaLnBrk="1" latinLnBrk="0" hangingPunct="1">
      <a:defRPr sz="1600"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B49A9"/>
    <a:srgbClr val="6510E2"/>
    <a:srgbClr val="0290F0"/>
    <a:srgbClr val="A9AFDF"/>
    <a:srgbClr val="A6305A"/>
    <a:srgbClr val="DF1C17"/>
    <a:srgbClr val="006600"/>
    <a:srgbClr val="7882CE"/>
    <a:srgbClr val="414EB1"/>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82" autoAdjust="0"/>
    <p:restoredTop sz="94444" autoAdjust="0"/>
  </p:normalViewPr>
  <p:slideViewPr>
    <p:cSldViewPr>
      <p:cViewPr>
        <p:scale>
          <a:sx n="70" d="100"/>
          <a:sy n="70" d="100"/>
        </p:scale>
        <p:origin x="-202" y="82"/>
      </p:cViewPr>
      <p:guideLst>
        <p:guide orient="horz" pos="2160"/>
        <p:guide pos="2880"/>
      </p:guideLst>
    </p:cSldViewPr>
  </p:slideViewPr>
  <p:outlineViewPr>
    <p:cViewPr>
      <p:scale>
        <a:sx n="33" d="100"/>
        <a:sy n="33" d="100"/>
      </p:scale>
      <p:origin x="0" y="5995"/>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66" d="100"/>
          <a:sy n="66" d="100"/>
        </p:scale>
        <p:origin x="0" y="0"/>
      </p:cViewPr>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CE28CD-1636-4953-88A1-EBFB97C4275D}" type="doc">
      <dgm:prSet loTypeId="urn:microsoft.com/office/officeart/2005/8/layout/hList6" loCatId="list" qsTypeId="urn:microsoft.com/office/officeart/2005/8/quickstyle/simple1" qsCatId="simple" csTypeId="urn:microsoft.com/office/officeart/2005/8/colors/colorful2" csCatId="colorful" phldr="1"/>
      <dgm:spPr/>
      <dgm:t>
        <a:bodyPr/>
        <a:lstStyle/>
        <a:p>
          <a:endParaRPr lang="en-US"/>
        </a:p>
      </dgm:t>
    </dgm:pt>
    <dgm:pt modelId="{7BA877CC-37B0-4662-B6D0-C15D1799C989}">
      <dgm:prSet phldrT="[Text]"/>
      <dgm:spPr/>
      <dgm:t>
        <a:bodyPr/>
        <a:lstStyle/>
        <a:p>
          <a:pPr rtl="1"/>
          <a:r>
            <a:rPr lang="ar-LB"/>
            <a:t>شركات التأمين</a:t>
          </a:r>
          <a:endParaRPr lang="en-US"/>
        </a:p>
      </dgm:t>
    </dgm:pt>
    <dgm:pt modelId="{5B31FA37-CB0A-4951-8012-16FE515597BD}" type="parTrans" cxnId="{C70A770F-6DF8-4978-AD17-50F7841CE005}">
      <dgm:prSet/>
      <dgm:spPr/>
      <dgm:t>
        <a:bodyPr/>
        <a:lstStyle/>
        <a:p>
          <a:endParaRPr lang="en-US"/>
        </a:p>
      </dgm:t>
    </dgm:pt>
    <dgm:pt modelId="{3938E958-1229-4D99-B991-037C57E83768}" type="sibTrans" cxnId="{C70A770F-6DF8-4978-AD17-50F7841CE005}">
      <dgm:prSet/>
      <dgm:spPr/>
      <dgm:t>
        <a:bodyPr/>
        <a:lstStyle/>
        <a:p>
          <a:endParaRPr lang="en-US"/>
        </a:p>
      </dgm:t>
    </dgm:pt>
    <dgm:pt modelId="{09A417B1-3DB2-4214-85BC-EE3DDDD7C7DE}">
      <dgm:prSet/>
      <dgm:spPr/>
      <dgm:t>
        <a:bodyPr/>
        <a:lstStyle/>
        <a:p>
          <a:r>
            <a:rPr lang="ar-LB"/>
            <a:t>مرضى وزارة الصحة</a:t>
          </a:r>
          <a:endParaRPr lang="en-US"/>
        </a:p>
      </dgm:t>
    </dgm:pt>
    <dgm:pt modelId="{156561EC-00C5-4791-AD6D-C4C2D28C4B13}" type="parTrans" cxnId="{A6169843-E55C-4D7F-A85A-B5F9724962A6}">
      <dgm:prSet/>
      <dgm:spPr/>
      <dgm:t>
        <a:bodyPr/>
        <a:lstStyle/>
        <a:p>
          <a:endParaRPr lang="en-US"/>
        </a:p>
      </dgm:t>
    </dgm:pt>
    <dgm:pt modelId="{C965AFED-993B-4EDD-BFC0-D9A3BC1D0402}" type="sibTrans" cxnId="{A6169843-E55C-4D7F-A85A-B5F9724962A6}">
      <dgm:prSet/>
      <dgm:spPr/>
      <dgm:t>
        <a:bodyPr/>
        <a:lstStyle/>
        <a:p>
          <a:endParaRPr lang="en-US"/>
        </a:p>
      </dgm:t>
    </dgm:pt>
    <dgm:pt modelId="{A77DD551-0020-44F0-8FC6-F0017869621F}">
      <dgm:prSet/>
      <dgm:spPr/>
      <dgm:t>
        <a:bodyPr/>
        <a:lstStyle/>
        <a:p>
          <a:r>
            <a:rPr lang="ar-LB"/>
            <a:t>ضمان صحي</a:t>
          </a:r>
          <a:endParaRPr lang="en-US"/>
        </a:p>
      </dgm:t>
    </dgm:pt>
    <dgm:pt modelId="{4F514F4A-1EF9-4133-B01B-B1004601D0A8}" type="parTrans" cxnId="{51FF97F5-628E-466F-A341-C4FA6E49E947}">
      <dgm:prSet/>
      <dgm:spPr/>
      <dgm:t>
        <a:bodyPr/>
        <a:lstStyle/>
        <a:p>
          <a:endParaRPr lang="en-US"/>
        </a:p>
      </dgm:t>
    </dgm:pt>
    <dgm:pt modelId="{A5DB62B8-5FEE-4ADB-A50A-1FE3FCF89F68}" type="sibTrans" cxnId="{51FF97F5-628E-466F-A341-C4FA6E49E947}">
      <dgm:prSet/>
      <dgm:spPr/>
      <dgm:t>
        <a:bodyPr/>
        <a:lstStyle/>
        <a:p>
          <a:endParaRPr lang="en-US"/>
        </a:p>
      </dgm:t>
    </dgm:pt>
    <dgm:pt modelId="{79242E67-2C1F-4ACF-B2F6-D4E4AF7E477E}">
      <dgm:prSet/>
      <dgm:spPr/>
      <dgm:t>
        <a:bodyPr/>
        <a:lstStyle/>
        <a:p>
          <a:pPr rtl="1"/>
          <a:r>
            <a:rPr lang="ar-LB"/>
            <a:t>تعاونية الدولة</a:t>
          </a:r>
          <a:endParaRPr lang="en-US"/>
        </a:p>
      </dgm:t>
    </dgm:pt>
    <dgm:pt modelId="{1BC7ED0C-8EC3-4874-A15C-70FAFDA309E6}" type="parTrans" cxnId="{E1A9BBD4-404F-40C2-85EF-3F34F208A6B4}">
      <dgm:prSet/>
      <dgm:spPr/>
      <dgm:t>
        <a:bodyPr/>
        <a:lstStyle/>
        <a:p>
          <a:endParaRPr lang="en-US"/>
        </a:p>
      </dgm:t>
    </dgm:pt>
    <dgm:pt modelId="{8A3D6E79-E81C-44AC-8597-E22680565E33}" type="sibTrans" cxnId="{E1A9BBD4-404F-40C2-85EF-3F34F208A6B4}">
      <dgm:prSet/>
      <dgm:spPr/>
      <dgm:t>
        <a:bodyPr/>
        <a:lstStyle/>
        <a:p>
          <a:endParaRPr lang="en-US"/>
        </a:p>
      </dgm:t>
    </dgm:pt>
    <dgm:pt modelId="{C85A3733-59BE-43F9-AFCE-E320E807BDCE}">
      <dgm:prSet/>
      <dgm:spPr/>
      <dgm:t>
        <a:bodyPr/>
        <a:lstStyle/>
        <a:p>
          <a:r>
            <a:rPr lang="ar-LB"/>
            <a:t>قوى الأمن والجيش</a:t>
          </a:r>
          <a:endParaRPr lang="en-US"/>
        </a:p>
      </dgm:t>
    </dgm:pt>
    <dgm:pt modelId="{B8776D92-F3E3-4F19-A914-85FCFE832DBB}" type="parTrans" cxnId="{F33186A7-5F9F-4799-9B37-51DFB82CEA61}">
      <dgm:prSet/>
      <dgm:spPr/>
      <dgm:t>
        <a:bodyPr/>
        <a:lstStyle/>
        <a:p>
          <a:endParaRPr lang="en-US"/>
        </a:p>
      </dgm:t>
    </dgm:pt>
    <dgm:pt modelId="{1CD7DCE4-B941-41D6-AA49-B03C7ADA1AEB}" type="sibTrans" cxnId="{F33186A7-5F9F-4799-9B37-51DFB82CEA61}">
      <dgm:prSet/>
      <dgm:spPr/>
      <dgm:t>
        <a:bodyPr/>
        <a:lstStyle/>
        <a:p>
          <a:endParaRPr lang="en-US"/>
        </a:p>
      </dgm:t>
    </dgm:pt>
    <dgm:pt modelId="{2197CF2A-43AC-4518-B918-F775740DB870}">
      <dgm:prSet/>
      <dgm:spPr/>
      <dgm:t>
        <a:bodyPr/>
        <a:lstStyle/>
        <a:p>
          <a:pPr rtl="1"/>
          <a:r>
            <a:rPr lang="ar-LB"/>
            <a:t>بلدية</a:t>
          </a:r>
          <a:endParaRPr lang="en-US"/>
        </a:p>
      </dgm:t>
    </dgm:pt>
    <dgm:pt modelId="{A93BB71C-8510-4DD7-995C-B4EA6CA854CF}" type="parTrans" cxnId="{2CBEDF46-E4FB-44F9-B957-6200811F6A02}">
      <dgm:prSet/>
      <dgm:spPr/>
      <dgm:t>
        <a:bodyPr/>
        <a:lstStyle/>
        <a:p>
          <a:endParaRPr lang="en-US"/>
        </a:p>
      </dgm:t>
    </dgm:pt>
    <dgm:pt modelId="{2160AB47-1787-49A9-BD34-E52C606A3D49}" type="sibTrans" cxnId="{2CBEDF46-E4FB-44F9-B957-6200811F6A02}">
      <dgm:prSet/>
      <dgm:spPr/>
      <dgm:t>
        <a:bodyPr/>
        <a:lstStyle/>
        <a:p>
          <a:endParaRPr lang="en-US"/>
        </a:p>
      </dgm:t>
    </dgm:pt>
    <dgm:pt modelId="{BFD0D6FD-FAF7-4ECD-8D7D-926B3D870465}" type="pres">
      <dgm:prSet presAssocID="{48CE28CD-1636-4953-88A1-EBFB97C4275D}" presName="Name0" presStyleCnt="0">
        <dgm:presLayoutVars>
          <dgm:dir/>
          <dgm:resizeHandles val="exact"/>
        </dgm:presLayoutVars>
      </dgm:prSet>
      <dgm:spPr/>
      <dgm:t>
        <a:bodyPr/>
        <a:lstStyle/>
        <a:p>
          <a:endParaRPr lang="en-US"/>
        </a:p>
      </dgm:t>
    </dgm:pt>
    <dgm:pt modelId="{5775E863-4964-40A9-87CA-ACD4AF1BD34D}" type="pres">
      <dgm:prSet presAssocID="{7BA877CC-37B0-4662-B6D0-C15D1799C989}" presName="node" presStyleLbl="node1" presStyleIdx="0" presStyleCnt="6">
        <dgm:presLayoutVars>
          <dgm:bulletEnabled val="1"/>
        </dgm:presLayoutVars>
      </dgm:prSet>
      <dgm:spPr/>
      <dgm:t>
        <a:bodyPr/>
        <a:lstStyle/>
        <a:p>
          <a:endParaRPr lang="en-US"/>
        </a:p>
      </dgm:t>
    </dgm:pt>
    <dgm:pt modelId="{2D63D0CB-3885-4D56-93AB-9DEDA18AE238}" type="pres">
      <dgm:prSet presAssocID="{3938E958-1229-4D99-B991-037C57E83768}" presName="sibTrans" presStyleCnt="0"/>
      <dgm:spPr/>
      <dgm:t>
        <a:bodyPr/>
        <a:lstStyle/>
        <a:p>
          <a:endParaRPr lang="en-US"/>
        </a:p>
      </dgm:t>
    </dgm:pt>
    <dgm:pt modelId="{278459B6-F0F6-4480-9B5C-79CAE5ECAA8A}" type="pres">
      <dgm:prSet presAssocID="{09A417B1-3DB2-4214-85BC-EE3DDDD7C7DE}" presName="node" presStyleLbl="node1" presStyleIdx="1" presStyleCnt="6">
        <dgm:presLayoutVars>
          <dgm:bulletEnabled val="1"/>
        </dgm:presLayoutVars>
      </dgm:prSet>
      <dgm:spPr/>
      <dgm:t>
        <a:bodyPr/>
        <a:lstStyle/>
        <a:p>
          <a:endParaRPr lang="en-US"/>
        </a:p>
      </dgm:t>
    </dgm:pt>
    <dgm:pt modelId="{F5491A0E-D17E-45A9-988E-92BEF4EF0303}" type="pres">
      <dgm:prSet presAssocID="{C965AFED-993B-4EDD-BFC0-D9A3BC1D0402}" presName="sibTrans" presStyleCnt="0"/>
      <dgm:spPr/>
      <dgm:t>
        <a:bodyPr/>
        <a:lstStyle/>
        <a:p>
          <a:endParaRPr lang="en-US"/>
        </a:p>
      </dgm:t>
    </dgm:pt>
    <dgm:pt modelId="{44AA608B-7C5E-4DFE-83D2-7BB49707E442}" type="pres">
      <dgm:prSet presAssocID="{A77DD551-0020-44F0-8FC6-F0017869621F}" presName="node" presStyleLbl="node1" presStyleIdx="2" presStyleCnt="6">
        <dgm:presLayoutVars>
          <dgm:bulletEnabled val="1"/>
        </dgm:presLayoutVars>
      </dgm:prSet>
      <dgm:spPr/>
      <dgm:t>
        <a:bodyPr/>
        <a:lstStyle/>
        <a:p>
          <a:endParaRPr lang="en-US"/>
        </a:p>
      </dgm:t>
    </dgm:pt>
    <dgm:pt modelId="{0E312EA2-B4B9-43FD-86C4-2A2151762FD3}" type="pres">
      <dgm:prSet presAssocID="{A5DB62B8-5FEE-4ADB-A50A-1FE3FCF89F68}" presName="sibTrans" presStyleCnt="0"/>
      <dgm:spPr/>
      <dgm:t>
        <a:bodyPr/>
        <a:lstStyle/>
        <a:p>
          <a:endParaRPr lang="en-US"/>
        </a:p>
      </dgm:t>
    </dgm:pt>
    <dgm:pt modelId="{7DA9226A-0016-4CA8-B883-AAA50071A485}" type="pres">
      <dgm:prSet presAssocID="{79242E67-2C1F-4ACF-B2F6-D4E4AF7E477E}" presName="node" presStyleLbl="node1" presStyleIdx="3" presStyleCnt="6">
        <dgm:presLayoutVars>
          <dgm:bulletEnabled val="1"/>
        </dgm:presLayoutVars>
      </dgm:prSet>
      <dgm:spPr/>
      <dgm:t>
        <a:bodyPr/>
        <a:lstStyle/>
        <a:p>
          <a:endParaRPr lang="en-US"/>
        </a:p>
      </dgm:t>
    </dgm:pt>
    <dgm:pt modelId="{36F4D0D3-4B25-41F1-94D7-40321C56B2D7}" type="pres">
      <dgm:prSet presAssocID="{8A3D6E79-E81C-44AC-8597-E22680565E33}" presName="sibTrans" presStyleCnt="0"/>
      <dgm:spPr/>
      <dgm:t>
        <a:bodyPr/>
        <a:lstStyle/>
        <a:p>
          <a:endParaRPr lang="en-US"/>
        </a:p>
      </dgm:t>
    </dgm:pt>
    <dgm:pt modelId="{69D47712-64AB-4977-A980-583016B1FF04}" type="pres">
      <dgm:prSet presAssocID="{C85A3733-59BE-43F9-AFCE-E320E807BDCE}" presName="node" presStyleLbl="node1" presStyleIdx="4" presStyleCnt="6">
        <dgm:presLayoutVars>
          <dgm:bulletEnabled val="1"/>
        </dgm:presLayoutVars>
      </dgm:prSet>
      <dgm:spPr/>
      <dgm:t>
        <a:bodyPr/>
        <a:lstStyle/>
        <a:p>
          <a:endParaRPr lang="en-US"/>
        </a:p>
      </dgm:t>
    </dgm:pt>
    <dgm:pt modelId="{112D477B-B32D-4506-8B27-71792372A40D}" type="pres">
      <dgm:prSet presAssocID="{1CD7DCE4-B941-41D6-AA49-B03C7ADA1AEB}" presName="sibTrans" presStyleCnt="0"/>
      <dgm:spPr/>
      <dgm:t>
        <a:bodyPr/>
        <a:lstStyle/>
        <a:p>
          <a:endParaRPr lang="en-US"/>
        </a:p>
      </dgm:t>
    </dgm:pt>
    <dgm:pt modelId="{BC852038-DDA7-4FA5-927E-93A906AD203A}" type="pres">
      <dgm:prSet presAssocID="{2197CF2A-43AC-4518-B918-F775740DB870}" presName="node" presStyleLbl="node1" presStyleIdx="5" presStyleCnt="6">
        <dgm:presLayoutVars>
          <dgm:bulletEnabled val="1"/>
        </dgm:presLayoutVars>
      </dgm:prSet>
      <dgm:spPr/>
      <dgm:t>
        <a:bodyPr/>
        <a:lstStyle/>
        <a:p>
          <a:endParaRPr lang="en-US"/>
        </a:p>
      </dgm:t>
    </dgm:pt>
  </dgm:ptLst>
  <dgm:cxnLst>
    <dgm:cxn modelId="{3EC60C8E-8A85-4F07-B815-7CA47C75E00A}" type="presOf" srcId="{C85A3733-59BE-43F9-AFCE-E320E807BDCE}" destId="{69D47712-64AB-4977-A980-583016B1FF04}" srcOrd="0" destOrd="0" presId="urn:microsoft.com/office/officeart/2005/8/layout/hList6"/>
    <dgm:cxn modelId="{3C30EEE2-C221-4449-A403-829872C07D88}" type="presOf" srcId="{09A417B1-3DB2-4214-85BC-EE3DDDD7C7DE}" destId="{278459B6-F0F6-4480-9B5C-79CAE5ECAA8A}" srcOrd="0" destOrd="0" presId="urn:microsoft.com/office/officeart/2005/8/layout/hList6"/>
    <dgm:cxn modelId="{2CBEDF46-E4FB-44F9-B957-6200811F6A02}" srcId="{48CE28CD-1636-4953-88A1-EBFB97C4275D}" destId="{2197CF2A-43AC-4518-B918-F775740DB870}" srcOrd="5" destOrd="0" parTransId="{A93BB71C-8510-4DD7-995C-B4EA6CA854CF}" sibTransId="{2160AB47-1787-49A9-BD34-E52C606A3D49}"/>
    <dgm:cxn modelId="{F33186A7-5F9F-4799-9B37-51DFB82CEA61}" srcId="{48CE28CD-1636-4953-88A1-EBFB97C4275D}" destId="{C85A3733-59BE-43F9-AFCE-E320E807BDCE}" srcOrd="4" destOrd="0" parTransId="{B8776D92-F3E3-4F19-A914-85FCFE832DBB}" sibTransId="{1CD7DCE4-B941-41D6-AA49-B03C7ADA1AEB}"/>
    <dgm:cxn modelId="{A6169843-E55C-4D7F-A85A-B5F9724962A6}" srcId="{48CE28CD-1636-4953-88A1-EBFB97C4275D}" destId="{09A417B1-3DB2-4214-85BC-EE3DDDD7C7DE}" srcOrd="1" destOrd="0" parTransId="{156561EC-00C5-4791-AD6D-C4C2D28C4B13}" sibTransId="{C965AFED-993B-4EDD-BFC0-D9A3BC1D0402}"/>
    <dgm:cxn modelId="{51FF97F5-628E-466F-A341-C4FA6E49E947}" srcId="{48CE28CD-1636-4953-88A1-EBFB97C4275D}" destId="{A77DD551-0020-44F0-8FC6-F0017869621F}" srcOrd="2" destOrd="0" parTransId="{4F514F4A-1EF9-4133-B01B-B1004601D0A8}" sibTransId="{A5DB62B8-5FEE-4ADB-A50A-1FE3FCF89F68}"/>
    <dgm:cxn modelId="{819A3E22-3AF1-4CA6-952E-253D580993A9}" type="presOf" srcId="{48CE28CD-1636-4953-88A1-EBFB97C4275D}" destId="{BFD0D6FD-FAF7-4ECD-8D7D-926B3D870465}" srcOrd="0" destOrd="0" presId="urn:microsoft.com/office/officeart/2005/8/layout/hList6"/>
    <dgm:cxn modelId="{E9755D43-16AC-4765-8B41-38585C20F3A9}" type="presOf" srcId="{A77DD551-0020-44F0-8FC6-F0017869621F}" destId="{44AA608B-7C5E-4DFE-83D2-7BB49707E442}" srcOrd="0" destOrd="0" presId="urn:microsoft.com/office/officeart/2005/8/layout/hList6"/>
    <dgm:cxn modelId="{A8546E61-6012-46AF-A52D-8CDD94AC7920}" type="presOf" srcId="{2197CF2A-43AC-4518-B918-F775740DB870}" destId="{BC852038-DDA7-4FA5-927E-93A906AD203A}" srcOrd="0" destOrd="0" presId="urn:microsoft.com/office/officeart/2005/8/layout/hList6"/>
    <dgm:cxn modelId="{C70A770F-6DF8-4978-AD17-50F7841CE005}" srcId="{48CE28CD-1636-4953-88A1-EBFB97C4275D}" destId="{7BA877CC-37B0-4662-B6D0-C15D1799C989}" srcOrd="0" destOrd="0" parTransId="{5B31FA37-CB0A-4951-8012-16FE515597BD}" sibTransId="{3938E958-1229-4D99-B991-037C57E83768}"/>
    <dgm:cxn modelId="{0D19DA7C-0D44-4BB3-9E7E-74BAF7A306D4}" type="presOf" srcId="{79242E67-2C1F-4ACF-B2F6-D4E4AF7E477E}" destId="{7DA9226A-0016-4CA8-B883-AAA50071A485}" srcOrd="0" destOrd="0" presId="urn:microsoft.com/office/officeart/2005/8/layout/hList6"/>
    <dgm:cxn modelId="{E1A9BBD4-404F-40C2-85EF-3F34F208A6B4}" srcId="{48CE28CD-1636-4953-88A1-EBFB97C4275D}" destId="{79242E67-2C1F-4ACF-B2F6-D4E4AF7E477E}" srcOrd="3" destOrd="0" parTransId="{1BC7ED0C-8EC3-4874-A15C-70FAFDA309E6}" sibTransId="{8A3D6E79-E81C-44AC-8597-E22680565E33}"/>
    <dgm:cxn modelId="{6DE623D9-219B-4847-BE7C-D9B1BFB146F5}" type="presOf" srcId="{7BA877CC-37B0-4662-B6D0-C15D1799C989}" destId="{5775E863-4964-40A9-87CA-ACD4AF1BD34D}" srcOrd="0" destOrd="0" presId="urn:microsoft.com/office/officeart/2005/8/layout/hList6"/>
    <dgm:cxn modelId="{CED60068-4DE7-472F-ADB0-150E8F6AE9C4}" type="presParOf" srcId="{BFD0D6FD-FAF7-4ECD-8D7D-926B3D870465}" destId="{5775E863-4964-40A9-87CA-ACD4AF1BD34D}" srcOrd="0" destOrd="0" presId="urn:microsoft.com/office/officeart/2005/8/layout/hList6"/>
    <dgm:cxn modelId="{9DA28050-B25B-4E7E-AD6A-C3720A361A0A}" type="presParOf" srcId="{BFD0D6FD-FAF7-4ECD-8D7D-926B3D870465}" destId="{2D63D0CB-3885-4D56-93AB-9DEDA18AE238}" srcOrd="1" destOrd="0" presId="urn:microsoft.com/office/officeart/2005/8/layout/hList6"/>
    <dgm:cxn modelId="{C8BAEFE9-5DC9-43B3-946C-98DE28BA30B9}" type="presParOf" srcId="{BFD0D6FD-FAF7-4ECD-8D7D-926B3D870465}" destId="{278459B6-F0F6-4480-9B5C-79CAE5ECAA8A}" srcOrd="2" destOrd="0" presId="urn:microsoft.com/office/officeart/2005/8/layout/hList6"/>
    <dgm:cxn modelId="{ACBE18C0-03D9-43AA-95FC-2C20FE9513E2}" type="presParOf" srcId="{BFD0D6FD-FAF7-4ECD-8D7D-926B3D870465}" destId="{F5491A0E-D17E-45A9-988E-92BEF4EF0303}" srcOrd="3" destOrd="0" presId="urn:microsoft.com/office/officeart/2005/8/layout/hList6"/>
    <dgm:cxn modelId="{B7FD5CF5-6847-4F79-B1C2-E3CFD0542F33}" type="presParOf" srcId="{BFD0D6FD-FAF7-4ECD-8D7D-926B3D870465}" destId="{44AA608B-7C5E-4DFE-83D2-7BB49707E442}" srcOrd="4" destOrd="0" presId="urn:microsoft.com/office/officeart/2005/8/layout/hList6"/>
    <dgm:cxn modelId="{C02512E0-2783-4170-B37C-BE05AEF8377B}" type="presParOf" srcId="{BFD0D6FD-FAF7-4ECD-8D7D-926B3D870465}" destId="{0E312EA2-B4B9-43FD-86C4-2A2151762FD3}" srcOrd="5" destOrd="0" presId="urn:microsoft.com/office/officeart/2005/8/layout/hList6"/>
    <dgm:cxn modelId="{0D74CC27-6ECC-41A2-BBA0-2C98A855F059}" type="presParOf" srcId="{BFD0D6FD-FAF7-4ECD-8D7D-926B3D870465}" destId="{7DA9226A-0016-4CA8-B883-AAA50071A485}" srcOrd="6" destOrd="0" presId="urn:microsoft.com/office/officeart/2005/8/layout/hList6"/>
    <dgm:cxn modelId="{F992B85A-A52E-463E-B28A-39E66DF255AE}" type="presParOf" srcId="{BFD0D6FD-FAF7-4ECD-8D7D-926B3D870465}" destId="{36F4D0D3-4B25-41F1-94D7-40321C56B2D7}" srcOrd="7" destOrd="0" presId="urn:microsoft.com/office/officeart/2005/8/layout/hList6"/>
    <dgm:cxn modelId="{F3A8CC32-8E84-474C-B9E2-D3CA8A919EC0}" type="presParOf" srcId="{BFD0D6FD-FAF7-4ECD-8D7D-926B3D870465}" destId="{69D47712-64AB-4977-A980-583016B1FF04}" srcOrd="8" destOrd="0" presId="urn:microsoft.com/office/officeart/2005/8/layout/hList6"/>
    <dgm:cxn modelId="{02286B2C-0219-4DD7-8098-BF7A62DAEE2A}" type="presParOf" srcId="{BFD0D6FD-FAF7-4ECD-8D7D-926B3D870465}" destId="{112D477B-B32D-4506-8B27-71792372A40D}" srcOrd="9" destOrd="0" presId="urn:microsoft.com/office/officeart/2005/8/layout/hList6"/>
    <dgm:cxn modelId="{9DB0C628-D7D6-49A4-BA57-960FCBAE3CF8}" type="presParOf" srcId="{BFD0D6FD-FAF7-4ECD-8D7D-926B3D870465}" destId="{BC852038-DDA7-4FA5-927E-93A906AD203A}" srcOrd="10" destOrd="0" presId="urn:microsoft.com/office/officeart/2005/8/layout/h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342808-9151-4C76-A734-73C51F2D4439}" type="doc">
      <dgm:prSet loTypeId="urn:microsoft.com/office/officeart/2005/8/layout/process4" loCatId="list" qsTypeId="urn:microsoft.com/office/officeart/2005/8/quickstyle/simple1" qsCatId="simple" csTypeId="urn:microsoft.com/office/officeart/2005/8/colors/colorful2" csCatId="colorful" phldr="1"/>
      <dgm:spPr/>
      <dgm:t>
        <a:bodyPr/>
        <a:lstStyle/>
        <a:p>
          <a:endParaRPr lang="en-US"/>
        </a:p>
      </dgm:t>
    </dgm:pt>
    <dgm:pt modelId="{E362E786-78CE-4EF5-87A7-3CE38F8B53AB}">
      <dgm:prSet phldrT="[Text]" custT="1"/>
      <dgm:spPr/>
      <dgm:t>
        <a:bodyPr/>
        <a:lstStyle/>
        <a:p>
          <a:pPr algn="ctr" rtl="1"/>
          <a:r>
            <a:rPr lang="ar-LB" sz="2400" b="1" dirty="0" smtClean="0"/>
            <a:t>كلفة إنشاء مستشفى</a:t>
          </a:r>
          <a:endParaRPr lang="en-US" sz="2400" dirty="0"/>
        </a:p>
      </dgm:t>
    </dgm:pt>
    <dgm:pt modelId="{B7F97275-7860-442E-B0EB-37C54B4874DE}" type="parTrans" cxnId="{51F375C9-BB77-4EB1-BEAC-EBDAC38449AF}">
      <dgm:prSet/>
      <dgm:spPr/>
      <dgm:t>
        <a:bodyPr/>
        <a:lstStyle/>
        <a:p>
          <a:endParaRPr lang="en-US"/>
        </a:p>
      </dgm:t>
    </dgm:pt>
    <dgm:pt modelId="{4F83D821-43A8-459E-BDD2-ECBA59DDD56C}" type="sibTrans" cxnId="{51F375C9-BB77-4EB1-BEAC-EBDAC38449AF}">
      <dgm:prSet/>
      <dgm:spPr/>
      <dgm:t>
        <a:bodyPr/>
        <a:lstStyle/>
        <a:p>
          <a:endParaRPr lang="en-US"/>
        </a:p>
      </dgm:t>
    </dgm:pt>
    <dgm:pt modelId="{0024DA6A-2D5E-4344-AEB1-684BE58F81E9}">
      <dgm:prSet phldrT="[Text]"/>
      <dgm:spPr/>
      <dgm:t>
        <a:bodyPr/>
        <a:lstStyle/>
        <a:p>
          <a:r>
            <a:rPr lang="ar-LB" dirty="0"/>
            <a:t>3000 </a:t>
          </a:r>
          <a:r>
            <a:rPr lang="ar-SA" dirty="0"/>
            <a:t>متر مربع</a:t>
          </a:r>
          <a:endParaRPr lang="en-US" dirty="0"/>
        </a:p>
      </dgm:t>
    </dgm:pt>
    <dgm:pt modelId="{B627D80C-E81F-4E92-86C9-67C46DCB3E4F}" type="parTrans" cxnId="{90F4E851-DD23-4AB7-8527-4EA0C8905380}">
      <dgm:prSet/>
      <dgm:spPr/>
      <dgm:t>
        <a:bodyPr/>
        <a:lstStyle/>
        <a:p>
          <a:endParaRPr lang="en-US"/>
        </a:p>
      </dgm:t>
    </dgm:pt>
    <dgm:pt modelId="{56B4A842-2D45-4492-8257-38BCE1A8935E}" type="sibTrans" cxnId="{90F4E851-DD23-4AB7-8527-4EA0C8905380}">
      <dgm:prSet/>
      <dgm:spPr/>
      <dgm:t>
        <a:bodyPr/>
        <a:lstStyle/>
        <a:p>
          <a:endParaRPr lang="en-US"/>
        </a:p>
      </dgm:t>
    </dgm:pt>
    <dgm:pt modelId="{C875A2CB-7797-4FA3-A8B7-091CBAD3C53A}">
      <dgm:prSet phldrT="[Text]"/>
      <dgm:spPr/>
      <dgm:t>
        <a:bodyPr/>
        <a:lstStyle/>
        <a:p>
          <a:endParaRPr lang="en-US"/>
        </a:p>
      </dgm:t>
    </dgm:pt>
    <dgm:pt modelId="{65E1101D-471E-4B13-9839-69E2BD4C34F9}" type="parTrans" cxnId="{12A0B907-D1E9-4628-98B5-FCF4E9897E22}">
      <dgm:prSet/>
      <dgm:spPr/>
      <dgm:t>
        <a:bodyPr/>
        <a:lstStyle/>
        <a:p>
          <a:endParaRPr lang="en-US"/>
        </a:p>
      </dgm:t>
    </dgm:pt>
    <dgm:pt modelId="{52F636EE-BA92-491F-87D1-DCFEC7749C97}" type="sibTrans" cxnId="{12A0B907-D1E9-4628-98B5-FCF4E9897E22}">
      <dgm:prSet/>
      <dgm:spPr/>
      <dgm:t>
        <a:bodyPr/>
        <a:lstStyle/>
        <a:p>
          <a:endParaRPr lang="en-US"/>
        </a:p>
      </dgm:t>
    </dgm:pt>
    <dgm:pt modelId="{9BAFF13B-5814-45D0-967A-4714D4F4F8C7}">
      <dgm:prSet phldrT="[Text]"/>
      <dgm:spPr/>
      <dgm:t>
        <a:bodyPr/>
        <a:lstStyle/>
        <a:p>
          <a:pPr rtl="1"/>
          <a:r>
            <a:rPr lang="ar-SA" dirty="0"/>
            <a:t>1,500,000$</a:t>
          </a:r>
          <a:endParaRPr lang="en-US" dirty="0"/>
        </a:p>
      </dgm:t>
    </dgm:pt>
    <dgm:pt modelId="{AE7BE53A-448D-4AEC-A47C-3E1FE9D28A6A}" type="parTrans" cxnId="{F890D401-CD58-4EE1-8F31-DAA2228D5ED6}">
      <dgm:prSet/>
      <dgm:spPr/>
      <dgm:t>
        <a:bodyPr/>
        <a:lstStyle/>
        <a:p>
          <a:endParaRPr lang="en-US"/>
        </a:p>
      </dgm:t>
    </dgm:pt>
    <dgm:pt modelId="{95B0918C-CBF6-40FD-9420-2B7B4E44788E}" type="sibTrans" cxnId="{F890D401-CD58-4EE1-8F31-DAA2228D5ED6}">
      <dgm:prSet/>
      <dgm:spPr/>
      <dgm:t>
        <a:bodyPr/>
        <a:lstStyle/>
        <a:p>
          <a:endParaRPr lang="en-US"/>
        </a:p>
      </dgm:t>
    </dgm:pt>
    <dgm:pt modelId="{9C725EC0-25E1-4CE2-909E-D32207511C8D}">
      <dgm:prSet phldrT="[Text]"/>
      <dgm:spPr/>
      <dgm:t>
        <a:bodyPr/>
        <a:lstStyle/>
        <a:p>
          <a:r>
            <a:rPr lang="ar-LB"/>
            <a:t>تقدير كلفة المفروشات</a:t>
          </a:r>
          <a:endParaRPr lang="en-US"/>
        </a:p>
      </dgm:t>
    </dgm:pt>
    <dgm:pt modelId="{976752C4-EAF7-4178-A27A-2131C7793517}" type="parTrans" cxnId="{1E1F956E-83C8-4AB6-BB5F-818DE3F94C33}">
      <dgm:prSet/>
      <dgm:spPr/>
      <dgm:t>
        <a:bodyPr/>
        <a:lstStyle/>
        <a:p>
          <a:endParaRPr lang="en-US"/>
        </a:p>
      </dgm:t>
    </dgm:pt>
    <dgm:pt modelId="{6488A20F-C4F7-4E95-AFC2-2712CC2E65A8}" type="sibTrans" cxnId="{1E1F956E-83C8-4AB6-BB5F-818DE3F94C33}">
      <dgm:prSet/>
      <dgm:spPr/>
      <dgm:t>
        <a:bodyPr/>
        <a:lstStyle/>
        <a:p>
          <a:endParaRPr lang="en-US"/>
        </a:p>
      </dgm:t>
    </dgm:pt>
    <dgm:pt modelId="{77EBED95-8ACD-4AD2-96EB-624653EC0B49}">
      <dgm:prSet/>
      <dgm:spPr/>
      <dgm:t>
        <a:bodyPr/>
        <a:lstStyle/>
        <a:p>
          <a:r>
            <a:rPr lang="ar-LB"/>
            <a:t>مساحة العقار</a:t>
          </a:r>
          <a:endParaRPr lang="en-US"/>
        </a:p>
      </dgm:t>
    </dgm:pt>
    <dgm:pt modelId="{17A8A41E-5E54-4FC0-88FD-86A43A82AA97}" type="parTrans" cxnId="{3168FE0C-D832-4A0C-AC16-1133D28CBA02}">
      <dgm:prSet/>
      <dgm:spPr/>
      <dgm:t>
        <a:bodyPr/>
        <a:lstStyle/>
        <a:p>
          <a:endParaRPr lang="en-US"/>
        </a:p>
      </dgm:t>
    </dgm:pt>
    <dgm:pt modelId="{73D2F357-660D-4AC6-92EC-5D1CB6F5C312}" type="sibTrans" cxnId="{3168FE0C-D832-4A0C-AC16-1133D28CBA02}">
      <dgm:prSet/>
      <dgm:spPr/>
      <dgm:t>
        <a:bodyPr/>
        <a:lstStyle/>
        <a:p>
          <a:endParaRPr lang="en-US"/>
        </a:p>
      </dgm:t>
    </dgm:pt>
    <dgm:pt modelId="{2DC44D58-BA93-4B7F-8A22-A4BB691A4798}">
      <dgm:prSet phldrT="[Text]"/>
      <dgm:spPr/>
      <dgm:t>
        <a:bodyPr/>
        <a:lstStyle/>
        <a:p>
          <a:r>
            <a:rPr lang="ar-SA"/>
            <a:t>25,000,00</a:t>
          </a:r>
          <a:r>
            <a:rPr lang="ar-LB"/>
            <a:t>0</a:t>
          </a:r>
          <a:r>
            <a:rPr lang="ar-SA"/>
            <a:t>$</a:t>
          </a:r>
          <a:endParaRPr lang="en-US"/>
        </a:p>
      </dgm:t>
    </dgm:pt>
    <dgm:pt modelId="{69623443-F9B8-4D20-8866-8D93D9D6689D}" type="parTrans" cxnId="{5C3CD44B-5B55-43BD-BD7E-31263C707301}">
      <dgm:prSet/>
      <dgm:spPr/>
      <dgm:t>
        <a:bodyPr/>
        <a:lstStyle/>
        <a:p>
          <a:endParaRPr lang="en-US"/>
        </a:p>
      </dgm:t>
    </dgm:pt>
    <dgm:pt modelId="{4B4EBF4C-95A4-4788-95D1-F0638DF5F319}" type="sibTrans" cxnId="{5C3CD44B-5B55-43BD-BD7E-31263C707301}">
      <dgm:prSet/>
      <dgm:spPr/>
      <dgm:t>
        <a:bodyPr/>
        <a:lstStyle/>
        <a:p>
          <a:endParaRPr lang="en-US"/>
        </a:p>
      </dgm:t>
    </dgm:pt>
    <dgm:pt modelId="{08DA15B3-CB61-419E-81A1-4D350C4D5BEC}">
      <dgm:prSet/>
      <dgm:spPr/>
      <dgm:t>
        <a:bodyPr/>
        <a:lstStyle/>
        <a:p>
          <a:r>
            <a:rPr lang="ar-LB"/>
            <a:t>تقدير كلفة التجهيزات</a:t>
          </a:r>
          <a:r>
            <a:rPr lang="en-US"/>
            <a:t> </a:t>
          </a:r>
          <a:r>
            <a:rPr lang="ar-SA"/>
            <a:t> </a:t>
          </a:r>
          <a:r>
            <a:rPr lang="en-US"/>
            <a:t> </a:t>
          </a:r>
        </a:p>
      </dgm:t>
    </dgm:pt>
    <dgm:pt modelId="{365E860A-B18C-4C57-A6DB-6E57F8FC2F85}" type="parTrans" cxnId="{829D3CE0-BAAA-4DA6-8EE5-D33A58DD890F}">
      <dgm:prSet/>
      <dgm:spPr/>
      <dgm:t>
        <a:bodyPr/>
        <a:lstStyle/>
        <a:p>
          <a:endParaRPr lang="en-US"/>
        </a:p>
      </dgm:t>
    </dgm:pt>
    <dgm:pt modelId="{8833CDB3-C413-43B8-AE3D-916C9181B9E1}" type="sibTrans" cxnId="{829D3CE0-BAAA-4DA6-8EE5-D33A58DD890F}">
      <dgm:prSet/>
      <dgm:spPr/>
      <dgm:t>
        <a:bodyPr/>
        <a:lstStyle/>
        <a:p>
          <a:endParaRPr lang="en-US"/>
        </a:p>
      </dgm:t>
    </dgm:pt>
    <dgm:pt modelId="{F083FE3A-7417-45FF-BA42-334B8319EDD7}">
      <dgm:prSet phldrT="[Text]"/>
      <dgm:spPr/>
      <dgm:t>
        <a:bodyPr/>
        <a:lstStyle/>
        <a:p>
          <a:endParaRPr lang="en-US"/>
        </a:p>
      </dgm:t>
    </dgm:pt>
    <dgm:pt modelId="{9BF9B799-3806-4038-9772-CCBE73F471D8}" type="parTrans" cxnId="{0D1CFD8D-46CF-4598-BFB4-A04EE2AB47BD}">
      <dgm:prSet/>
      <dgm:spPr/>
      <dgm:t>
        <a:bodyPr/>
        <a:lstStyle/>
        <a:p>
          <a:endParaRPr lang="en-US"/>
        </a:p>
      </dgm:t>
    </dgm:pt>
    <dgm:pt modelId="{E79D2C42-E41A-494D-9CD5-6133BEBC20F5}" type="sibTrans" cxnId="{0D1CFD8D-46CF-4598-BFB4-A04EE2AB47BD}">
      <dgm:prSet/>
      <dgm:spPr/>
      <dgm:t>
        <a:bodyPr/>
        <a:lstStyle/>
        <a:p>
          <a:endParaRPr lang="en-US"/>
        </a:p>
      </dgm:t>
    </dgm:pt>
    <dgm:pt modelId="{77879949-5D26-42E7-BE5E-14A3FD749639}">
      <dgm:prSet phldrT="[Text]"/>
      <dgm:spPr/>
      <dgm:t>
        <a:bodyPr/>
        <a:lstStyle/>
        <a:p>
          <a:r>
            <a:rPr lang="ar-LB" b="1" dirty="0"/>
            <a:t>المجموع</a:t>
          </a:r>
          <a:r>
            <a:rPr lang="ar-LB" dirty="0"/>
            <a:t>                     </a:t>
          </a:r>
          <a:r>
            <a:rPr lang="ar-LB" dirty="0" smtClean="0"/>
            <a:t>2</a:t>
          </a:r>
          <a:r>
            <a:rPr lang="ar-SA" b="1" dirty="0" smtClean="0"/>
            <a:t>6,500,00</a:t>
          </a:r>
          <a:r>
            <a:rPr lang="ar-LB" b="1" dirty="0"/>
            <a:t>0</a:t>
          </a:r>
          <a:r>
            <a:rPr lang="ar-SA" b="1" dirty="0"/>
            <a:t>$</a:t>
          </a:r>
          <a:r>
            <a:rPr lang="ar-LB" dirty="0"/>
            <a:t> </a:t>
          </a:r>
          <a:endParaRPr lang="en-US" dirty="0"/>
        </a:p>
      </dgm:t>
    </dgm:pt>
    <dgm:pt modelId="{F93FC7F3-FC7F-424B-8B64-3463DDD9BBDE}" type="parTrans" cxnId="{A1CE0015-11D5-497E-BE1C-111439381BB7}">
      <dgm:prSet/>
      <dgm:spPr/>
      <dgm:t>
        <a:bodyPr/>
        <a:lstStyle/>
        <a:p>
          <a:endParaRPr lang="en-US"/>
        </a:p>
      </dgm:t>
    </dgm:pt>
    <dgm:pt modelId="{90FCB451-D0B8-46BF-A647-1D7524F2DF2C}" type="sibTrans" cxnId="{A1CE0015-11D5-497E-BE1C-111439381BB7}">
      <dgm:prSet/>
      <dgm:spPr/>
      <dgm:t>
        <a:bodyPr/>
        <a:lstStyle/>
        <a:p>
          <a:endParaRPr lang="en-US"/>
        </a:p>
      </dgm:t>
    </dgm:pt>
    <dgm:pt modelId="{8D0BE22D-B8D9-4631-8D65-7608ED37E6BD}">
      <dgm:prSet phldrT="[Text]"/>
      <dgm:spPr/>
      <dgm:t>
        <a:bodyPr/>
        <a:lstStyle/>
        <a:p>
          <a:endParaRPr lang="en-US"/>
        </a:p>
      </dgm:t>
    </dgm:pt>
    <dgm:pt modelId="{552DBA9E-CB70-4DA2-A98E-0EE47E55D78E}" type="sibTrans" cxnId="{701DDFDE-BD18-4618-8FE8-1D861D8B029E}">
      <dgm:prSet/>
      <dgm:spPr/>
      <dgm:t>
        <a:bodyPr/>
        <a:lstStyle/>
        <a:p>
          <a:endParaRPr lang="en-US"/>
        </a:p>
      </dgm:t>
    </dgm:pt>
    <dgm:pt modelId="{26D5AE85-87BE-4A51-9362-2A75D89089F5}" type="parTrans" cxnId="{701DDFDE-BD18-4618-8FE8-1D861D8B029E}">
      <dgm:prSet/>
      <dgm:spPr/>
      <dgm:t>
        <a:bodyPr/>
        <a:lstStyle/>
        <a:p>
          <a:endParaRPr lang="en-US"/>
        </a:p>
      </dgm:t>
    </dgm:pt>
    <dgm:pt modelId="{114314E0-45CC-481E-B65E-D9F63590487C}">
      <dgm:prSet phldrT="[Text]"/>
      <dgm:spPr/>
      <dgm:t>
        <a:bodyPr/>
        <a:lstStyle/>
        <a:p>
          <a:r>
            <a:rPr lang="ar-LB" dirty="0" smtClean="0"/>
            <a:t>متوفر</a:t>
          </a:r>
          <a:endParaRPr lang="en-US" dirty="0"/>
        </a:p>
      </dgm:t>
    </dgm:pt>
    <dgm:pt modelId="{B15C9A93-5790-4BDB-A620-3292E7A28091}" type="sibTrans" cxnId="{C276302B-B89B-437B-974C-E6C7D1F23295}">
      <dgm:prSet/>
      <dgm:spPr/>
      <dgm:t>
        <a:bodyPr/>
        <a:lstStyle/>
        <a:p>
          <a:endParaRPr lang="en-US"/>
        </a:p>
      </dgm:t>
    </dgm:pt>
    <dgm:pt modelId="{02CBD49C-F0AB-420A-8655-27D41C6D92A3}" type="parTrans" cxnId="{C276302B-B89B-437B-974C-E6C7D1F23295}">
      <dgm:prSet/>
      <dgm:spPr/>
      <dgm:t>
        <a:bodyPr/>
        <a:lstStyle/>
        <a:p>
          <a:endParaRPr lang="en-US"/>
        </a:p>
      </dgm:t>
    </dgm:pt>
    <dgm:pt modelId="{FD5C2449-E3E3-4649-9A46-723DCEA849EE}">
      <dgm:prSet/>
      <dgm:spPr/>
      <dgm:t>
        <a:bodyPr/>
        <a:lstStyle/>
        <a:p>
          <a:r>
            <a:rPr lang="ar-LB" dirty="0" smtClean="0"/>
            <a:t>العقار</a:t>
          </a:r>
          <a:r>
            <a:rPr lang="en-US" dirty="0" smtClean="0"/>
            <a:t> </a:t>
          </a:r>
          <a:r>
            <a:rPr lang="ar-SA" dirty="0" smtClean="0"/>
            <a:t> </a:t>
          </a:r>
          <a:r>
            <a:rPr lang="en-US" dirty="0" smtClean="0"/>
            <a:t> </a:t>
          </a:r>
          <a:endParaRPr lang="en-US" dirty="0"/>
        </a:p>
      </dgm:t>
    </dgm:pt>
    <dgm:pt modelId="{203A4EB8-9804-4917-B174-49FE21DA6447}" type="sibTrans" cxnId="{C7A42B08-D9C4-407F-B57F-567D41C0C21B}">
      <dgm:prSet/>
      <dgm:spPr/>
      <dgm:t>
        <a:bodyPr/>
        <a:lstStyle/>
        <a:p>
          <a:endParaRPr lang="en-US"/>
        </a:p>
      </dgm:t>
    </dgm:pt>
    <dgm:pt modelId="{57D17C0A-E028-49C4-9DB5-8B7651219E2D}" type="parTrans" cxnId="{C7A42B08-D9C4-407F-B57F-567D41C0C21B}">
      <dgm:prSet/>
      <dgm:spPr/>
      <dgm:t>
        <a:bodyPr/>
        <a:lstStyle/>
        <a:p>
          <a:endParaRPr lang="en-US"/>
        </a:p>
      </dgm:t>
    </dgm:pt>
    <dgm:pt modelId="{A2DD78AF-5B57-4D0A-B86C-7B12F704E0BB}" type="pres">
      <dgm:prSet presAssocID="{EC342808-9151-4C76-A734-73C51F2D4439}" presName="Name0" presStyleCnt="0">
        <dgm:presLayoutVars>
          <dgm:dir/>
          <dgm:animLvl val="lvl"/>
          <dgm:resizeHandles val="exact"/>
        </dgm:presLayoutVars>
      </dgm:prSet>
      <dgm:spPr/>
      <dgm:t>
        <a:bodyPr/>
        <a:lstStyle/>
        <a:p>
          <a:endParaRPr lang="en-US"/>
        </a:p>
      </dgm:t>
    </dgm:pt>
    <dgm:pt modelId="{02FA7E35-C150-4A49-B8DE-384D14D59A80}" type="pres">
      <dgm:prSet presAssocID="{77879949-5D26-42E7-BE5E-14A3FD749639}" presName="boxAndChildren" presStyleCnt="0"/>
      <dgm:spPr/>
      <dgm:t>
        <a:bodyPr/>
        <a:lstStyle/>
        <a:p>
          <a:endParaRPr lang="en-US"/>
        </a:p>
      </dgm:t>
    </dgm:pt>
    <dgm:pt modelId="{99DC3F08-0EBD-431B-BB25-1ED0D91E4D27}" type="pres">
      <dgm:prSet presAssocID="{77879949-5D26-42E7-BE5E-14A3FD749639}" presName="parentTextBox" presStyleLbl="node1" presStyleIdx="0" presStyleCnt="5"/>
      <dgm:spPr/>
      <dgm:t>
        <a:bodyPr/>
        <a:lstStyle/>
        <a:p>
          <a:endParaRPr lang="en-US"/>
        </a:p>
      </dgm:t>
    </dgm:pt>
    <dgm:pt modelId="{75ACFC00-6BCA-4D11-BE88-9258798212D6}" type="pres">
      <dgm:prSet presAssocID="{E79D2C42-E41A-494D-9CD5-6133BEBC20F5}" presName="sp" presStyleCnt="0"/>
      <dgm:spPr/>
      <dgm:t>
        <a:bodyPr/>
        <a:lstStyle/>
        <a:p>
          <a:endParaRPr lang="en-US"/>
        </a:p>
      </dgm:t>
    </dgm:pt>
    <dgm:pt modelId="{0A7D7348-EB5E-448C-9A27-6F0ED620AE49}" type="pres">
      <dgm:prSet presAssocID="{F083FE3A-7417-45FF-BA42-334B8319EDD7}" presName="arrowAndChildren" presStyleCnt="0"/>
      <dgm:spPr/>
      <dgm:t>
        <a:bodyPr/>
        <a:lstStyle/>
        <a:p>
          <a:endParaRPr lang="en-US"/>
        </a:p>
      </dgm:t>
    </dgm:pt>
    <dgm:pt modelId="{8E0E3782-E9D6-488B-A498-FF6DC694B4C6}" type="pres">
      <dgm:prSet presAssocID="{F083FE3A-7417-45FF-BA42-334B8319EDD7}" presName="parentTextArrow" presStyleLbl="node1" presStyleIdx="0" presStyleCnt="5"/>
      <dgm:spPr/>
      <dgm:t>
        <a:bodyPr/>
        <a:lstStyle/>
        <a:p>
          <a:endParaRPr lang="en-US"/>
        </a:p>
      </dgm:t>
    </dgm:pt>
    <dgm:pt modelId="{E985CAB6-F745-40C6-862D-8734029DA87E}" type="pres">
      <dgm:prSet presAssocID="{F083FE3A-7417-45FF-BA42-334B8319EDD7}" presName="arrow" presStyleLbl="node1" presStyleIdx="1" presStyleCnt="5"/>
      <dgm:spPr/>
      <dgm:t>
        <a:bodyPr/>
        <a:lstStyle/>
        <a:p>
          <a:endParaRPr lang="en-US"/>
        </a:p>
      </dgm:t>
    </dgm:pt>
    <dgm:pt modelId="{DB314780-C120-4431-9DA5-532B393EE4B0}" type="pres">
      <dgm:prSet presAssocID="{F083FE3A-7417-45FF-BA42-334B8319EDD7}" presName="descendantArrow" presStyleCnt="0"/>
      <dgm:spPr/>
      <dgm:t>
        <a:bodyPr/>
        <a:lstStyle/>
        <a:p>
          <a:endParaRPr lang="en-US"/>
        </a:p>
      </dgm:t>
    </dgm:pt>
    <dgm:pt modelId="{DFE4EDB9-F167-4090-A273-DAA5D6882E2A}" type="pres">
      <dgm:prSet presAssocID="{9BAFF13B-5814-45D0-967A-4714D4F4F8C7}" presName="childTextArrow" presStyleLbl="fgAccFollowNode1" presStyleIdx="0" presStyleCnt="8">
        <dgm:presLayoutVars>
          <dgm:bulletEnabled val="1"/>
        </dgm:presLayoutVars>
      </dgm:prSet>
      <dgm:spPr/>
      <dgm:t>
        <a:bodyPr/>
        <a:lstStyle/>
        <a:p>
          <a:endParaRPr lang="en-US"/>
        </a:p>
      </dgm:t>
    </dgm:pt>
    <dgm:pt modelId="{40C53D5A-DC00-4570-9BE0-620AACCD0683}" type="pres">
      <dgm:prSet presAssocID="{9C725EC0-25E1-4CE2-909E-D32207511C8D}" presName="childTextArrow" presStyleLbl="fgAccFollowNode1" presStyleIdx="1" presStyleCnt="8">
        <dgm:presLayoutVars>
          <dgm:bulletEnabled val="1"/>
        </dgm:presLayoutVars>
      </dgm:prSet>
      <dgm:spPr/>
      <dgm:t>
        <a:bodyPr/>
        <a:lstStyle/>
        <a:p>
          <a:endParaRPr lang="en-US"/>
        </a:p>
      </dgm:t>
    </dgm:pt>
    <dgm:pt modelId="{48C10860-18CC-40F6-AE85-25109E441477}" type="pres">
      <dgm:prSet presAssocID="{52F636EE-BA92-491F-87D1-DCFEC7749C97}" presName="sp" presStyleCnt="0"/>
      <dgm:spPr/>
      <dgm:t>
        <a:bodyPr/>
        <a:lstStyle/>
        <a:p>
          <a:endParaRPr lang="en-US"/>
        </a:p>
      </dgm:t>
    </dgm:pt>
    <dgm:pt modelId="{A9ACE11C-15EE-4D5E-9980-AC59B7E7E39E}" type="pres">
      <dgm:prSet presAssocID="{C875A2CB-7797-4FA3-A8B7-091CBAD3C53A}" presName="arrowAndChildren" presStyleCnt="0"/>
      <dgm:spPr/>
      <dgm:t>
        <a:bodyPr/>
        <a:lstStyle/>
        <a:p>
          <a:endParaRPr lang="en-US"/>
        </a:p>
      </dgm:t>
    </dgm:pt>
    <dgm:pt modelId="{A5720761-BC3F-4A0D-927D-F6599079032B}" type="pres">
      <dgm:prSet presAssocID="{C875A2CB-7797-4FA3-A8B7-091CBAD3C53A}" presName="parentTextArrow" presStyleLbl="node1" presStyleIdx="1" presStyleCnt="5"/>
      <dgm:spPr/>
      <dgm:t>
        <a:bodyPr/>
        <a:lstStyle/>
        <a:p>
          <a:endParaRPr lang="en-US"/>
        </a:p>
      </dgm:t>
    </dgm:pt>
    <dgm:pt modelId="{7A532BF4-C5C9-42D5-A367-86367222764E}" type="pres">
      <dgm:prSet presAssocID="{C875A2CB-7797-4FA3-A8B7-091CBAD3C53A}" presName="arrow" presStyleLbl="node1" presStyleIdx="2" presStyleCnt="5"/>
      <dgm:spPr/>
      <dgm:t>
        <a:bodyPr/>
        <a:lstStyle/>
        <a:p>
          <a:endParaRPr lang="en-US"/>
        </a:p>
      </dgm:t>
    </dgm:pt>
    <dgm:pt modelId="{E0E90715-4941-433D-AA8D-FC1AB009C5F5}" type="pres">
      <dgm:prSet presAssocID="{C875A2CB-7797-4FA3-A8B7-091CBAD3C53A}" presName="descendantArrow" presStyleCnt="0"/>
      <dgm:spPr/>
      <dgm:t>
        <a:bodyPr/>
        <a:lstStyle/>
        <a:p>
          <a:endParaRPr lang="en-US"/>
        </a:p>
      </dgm:t>
    </dgm:pt>
    <dgm:pt modelId="{042BE069-52E0-4E91-A20D-47E5B96BEC72}" type="pres">
      <dgm:prSet presAssocID="{2DC44D58-BA93-4B7F-8A22-A4BB691A4798}" presName="childTextArrow" presStyleLbl="fgAccFollowNode1" presStyleIdx="2" presStyleCnt="8" custLinFactNeighborX="-10704" custLinFactNeighborY="-2839">
        <dgm:presLayoutVars>
          <dgm:bulletEnabled val="1"/>
        </dgm:presLayoutVars>
      </dgm:prSet>
      <dgm:spPr/>
      <dgm:t>
        <a:bodyPr/>
        <a:lstStyle/>
        <a:p>
          <a:endParaRPr lang="en-US"/>
        </a:p>
      </dgm:t>
    </dgm:pt>
    <dgm:pt modelId="{A5BB299A-361F-4DF4-A39C-BE03BDB24EC9}" type="pres">
      <dgm:prSet presAssocID="{08DA15B3-CB61-419E-81A1-4D350C4D5BEC}" presName="childTextArrow" presStyleLbl="fgAccFollowNode1" presStyleIdx="3" presStyleCnt="8">
        <dgm:presLayoutVars>
          <dgm:bulletEnabled val="1"/>
        </dgm:presLayoutVars>
      </dgm:prSet>
      <dgm:spPr/>
      <dgm:t>
        <a:bodyPr/>
        <a:lstStyle/>
        <a:p>
          <a:endParaRPr lang="en-US"/>
        </a:p>
      </dgm:t>
    </dgm:pt>
    <dgm:pt modelId="{AE4A5FBF-7E88-4D3D-8639-F7FAB47C683E}" type="pres">
      <dgm:prSet presAssocID="{552DBA9E-CB70-4DA2-A98E-0EE47E55D78E}" presName="sp" presStyleCnt="0"/>
      <dgm:spPr/>
      <dgm:t>
        <a:bodyPr/>
        <a:lstStyle/>
        <a:p>
          <a:endParaRPr lang="en-US"/>
        </a:p>
      </dgm:t>
    </dgm:pt>
    <dgm:pt modelId="{B851DA60-64EF-4736-A6F1-B97E05731F28}" type="pres">
      <dgm:prSet presAssocID="{8D0BE22D-B8D9-4631-8D65-7608ED37E6BD}" presName="arrowAndChildren" presStyleCnt="0"/>
      <dgm:spPr/>
      <dgm:t>
        <a:bodyPr/>
        <a:lstStyle/>
        <a:p>
          <a:endParaRPr lang="en-US"/>
        </a:p>
      </dgm:t>
    </dgm:pt>
    <dgm:pt modelId="{B5C115E3-2DC8-4EE5-BBFB-FCC73DC9E763}" type="pres">
      <dgm:prSet presAssocID="{8D0BE22D-B8D9-4631-8D65-7608ED37E6BD}" presName="parentTextArrow" presStyleLbl="node1" presStyleIdx="2" presStyleCnt="5"/>
      <dgm:spPr/>
      <dgm:t>
        <a:bodyPr/>
        <a:lstStyle/>
        <a:p>
          <a:endParaRPr lang="en-US"/>
        </a:p>
      </dgm:t>
    </dgm:pt>
    <dgm:pt modelId="{3140B0E2-C001-4107-91F4-60F0E09A5D71}" type="pres">
      <dgm:prSet presAssocID="{8D0BE22D-B8D9-4631-8D65-7608ED37E6BD}" presName="arrow" presStyleLbl="node1" presStyleIdx="3" presStyleCnt="5" custLinFactNeighborX="909" custLinFactNeighborY="759"/>
      <dgm:spPr/>
      <dgm:t>
        <a:bodyPr/>
        <a:lstStyle/>
        <a:p>
          <a:endParaRPr lang="en-US"/>
        </a:p>
      </dgm:t>
    </dgm:pt>
    <dgm:pt modelId="{FAE1C716-3595-4F59-99D6-9DF2333605DD}" type="pres">
      <dgm:prSet presAssocID="{8D0BE22D-B8D9-4631-8D65-7608ED37E6BD}" presName="descendantArrow" presStyleCnt="0"/>
      <dgm:spPr/>
      <dgm:t>
        <a:bodyPr/>
        <a:lstStyle/>
        <a:p>
          <a:endParaRPr lang="en-US"/>
        </a:p>
      </dgm:t>
    </dgm:pt>
    <dgm:pt modelId="{98127283-237F-4F9C-9402-5A7A64679F3A}" type="pres">
      <dgm:prSet presAssocID="{114314E0-45CC-481E-B65E-D9F63590487C}" presName="childTextArrow" presStyleLbl="fgAccFollowNode1" presStyleIdx="4" presStyleCnt="8">
        <dgm:presLayoutVars>
          <dgm:bulletEnabled val="1"/>
        </dgm:presLayoutVars>
      </dgm:prSet>
      <dgm:spPr/>
      <dgm:t>
        <a:bodyPr/>
        <a:lstStyle/>
        <a:p>
          <a:endParaRPr lang="en-US"/>
        </a:p>
      </dgm:t>
    </dgm:pt>
    <dgm:pt modelId="{77D1D06B-F985-46D0-9F06-513804218E5F}" type="pres">
      <dgm:prSet presAssocID="{FD5C2449-E3E3-4649-9A46-723DCEA849EE}" presName="childTextArrow" presStyleLbl="fgAccFollowNode1" presStyleIdx="5" presStyleCnt="8" custScaleX="93091" custScaleY="105826" custLinFactNeighborX="1815" custLinFactNeighborY="13787">
        <dgm:presLayoutVars>
          <dgm:bulletEnabled val="1"/>
        </dgm:presLayoutVars>
      </dgm:prSet>
      <dgm:spPr/>
      <dgm:t>
        <a:bodyPr/>
        <a:lstStyle/>
        <a:p>
          <a:endParaRPr lang="en-US"/>
        </a:p>
      </dgm:t>
    </dgm:pt>
    <dgm:pt modelId="{53C13806-364F-4573-B21C-85C04B0FA956}" type="pres">
      <dgm:prSet presAssocID="{4F83D821-43A8-459E-BDD2-ECBA59DDD56C}" presName="sp" presStyleCnt="0"/>
      <dgm:spPr/>
      <dgm:t>
        <a:bodyPr/>
        <a:lstStyle/>
        <a:p>
          <a:endParaRPr lang="en-US"/>
        </a:p>
      </dgm:t>
    </dgm:pt>
    <dgm:pt modelId="{8E422B4B-4322-4DC6-801D-0A0FC10E9AA2}" type="pres">
      <dgm:prSet presAssocID="{E362E786-78CE-4EF5-87A7-3CE38F8B53AB}" presName="arrowAndChildren" presStyleCnt="0"/>
      <dgm:spPr/>
      <dgm:t>
        <a:bodyPr/>
        <a:lstStyle/>
        <a:p>
          <a:endParaRPr lang="en-US"/>
        </a:p>
      </dgm:t>
    </dgm:pt>
    <dgm:pt modelId="{58CF3DB0-16CE-4F60-8097-83A371379FE1}" type="pres">
      <dgm:prSet presAssocID="{E362E786-78CE-4EF5-87A7-3CE38F8B53AB}" presName="parentTextArrow" presStyleLbl="node1" presStyleIdx="3" presStyleCnt="5"/>
      <dgm:spPr/>
      <dgm:t>
        <a:bodyPr/>
        <a:lstStyle/>
        <a:p>
          <a:endParaRPr lang="en-US"/>
        </a:p>
      </dgm:t>
    </dgm:pt>
    <dgm:pt modelId="{E910ACE9-E14E-497C-BE01-C2C3A2C1BF88}" type="pres">
      <dgm:prSet presAssocID="{E362E786-78CE-4EF5-87A7-3CE38F8B53AB}" presName="arrow" presStyleLbl="node1" presStyleIdx="4" presStyleCnt="5"/>
      <dgm:spPr/>
      <dgm:t>
        <a:bodyPr/>
        <a:lstStyle/>
        <a:p>
          <a:endParaRPr lang="en-US"/>
        </a:p>
      </dgm:t>
    </dgm:pt>
    <dgm:pt modelId="{EF5A711E-3842-4F58-A59B-1BB5A56FF0BF}" type="pres">
      <dgm:prSet presAssocID="{E362E786-78CE-4EF5-87A7-3CE38F8B53AB}" presName="descendantArrow" presStyleCnt="0"/>
      <dgm:spPr/>
      <dgm:t>
        <a:bodyPr/>
        <a:lstStyle/>
        <a:p>
          <a:endParaRPr lang="en-US"/>
        </a:p>
      </dgm:t>
    </dgm:pt>
    <dgm:pt modelId="{E86BFFD8-3764-4D5F-A305-BDA52F4F8F8B}" type="pres">
      <dgm:prSet presAssocID="{0024DA6A-2D5E-4344-AEB1-684BE58F81E9}" presName="childTextArrow" presStyleLbl="fgAccFollowNode1" presStyleIdx="6" presStyleCnt="8">
        <dgm:presLayoutVars>
          <dgm:bulletEnabled val="1"/>
        </dgm:presLayoutVars>
      </dgm:prSet>
      <dgm:spPr/>
      <dgm:t>
        <a:bodyPr/>
        <a:lstStyle/>
        <a:p>
          <a:endParaRPr lang="en-US"/>
        </a:p>
      </dgm:t>
    </dgm:pt>
    <dgm:pt modelId="{D25DB7F6-E1DF-4875-9CF1-E938AFAF1721}" type="pres">
      <dgm:prSet presAssocID="{77EBED95-8ACD-4AD2-96EB-624653EC0B49}" presName="childTextArrow" presStyleLbl="fgAccFollowNode1" presStyleIdx="7" presStyleCnt="8">
        <dgm:presLayoutVars>
          <dgm:bulletEnabled val="1"/>
        </dgm:presLayoutVars>
      </dgm:prSet>
      <dgm:spPr/>
      <dgm:t>
        <a:bodyPr/>
        <a:lstStyle/>
        <a:p>
          <a:endParaRPr lang="en-US"/>
        </a:p>
      </dgm:t>
    </dgm:pt>
  </dgm:ptLst>
  <dgm:cxnLst>
    <dgm:cxn modelId="{C276302B-B89B-437B-974C-E6C7D1F23295}" srcId="{8D0BE22D-B8D9-4631-8D65-7608ED37E6BD}" destId="{114314E0-45CC-481E-B65E-D9F63590487C}" srcOrd="0" destOrd="0" parTransId="{02CBD49C-F0AB-420A-8655-27D41C6D92A3}" sibTransId="{B15C9A93-5790-4BDB-A620-3292E7A28091}"/>
    <dgm:cxn modelId="{8AAAA98E-F839-42A8-8D02-C59B05B03B81}" type="presOf" srcId="{F083FE3A-7417-45FF-BA42-334B8319EDD7}" destId="{8E0E3782-E9D6-488B-A498-FF6DC694B4C6}" srcOrd="0" destOrd="0" presId="urn:microsoft.com/office/officeart/2005/8/layout/process4"/>
    <dgm:cxn modelId="{D138E536-AA96-4078-BB6B-FAD71E2CA4D5}" type="presOf" srcId="{77879949-5D26-42E7-BE5E-14A3FD749639}" destId="{99DC3F08-0EBD-431B-BB25-1ED0D91E4D27}" srcOrd="0" destOrd="0" presId="urn:microsoft.com/office/officeart/2005/8/layout/process4"/>
    <dgm:cxn modelId="{E48A2BA5-2DD9-436F-A364-AC2E43296389}" type="presOf" srcId="{E362E786-78CE-4EF5-87A7-3CE38F8B53AB}" destId="{58CF3DB0-16CE-4F60-8097-83A371379FE1}" srcOrd="0" destOrd="0" presId="urn:microsoft.com/office/officeart/2005/8/layout/process4"/>
    <dgm:cxn modelId="{D242B993-ED99-46C0-A3E2-301F6F2C4861}" type="presOf" srcId="{114314E0-45CC-481E-B65E-D9F63590487C}" destId="{98127283-237F-4F9C-9402-5A7A64679F3A}" srcOrd="0" destOrd="0" presId="urn:microsoft.com/office/officeart/2005/8/layout/process4"/>
    <dgm:cxn modelId="{12A0B907-D1E9-4628-98B5-FCF4E9897E22}" srcId="{EC342808-9151-4C76-A734-73C51F2D4439}" destId="{C875A2CB-7797-4FA3-A8B7-091CBAD3C53A}" srcOrd="2" destOrd="0" parTransId="{65E1101D-471E-4B13-9839-69E2BD4C34F9}" sibTransId="{52F636EE-BA92-491F-87D1-DCFEC7749C97}"/>
    <dgm:cxn modelId="{0ECCFB6B-8068-468F-997F-065AE64C7819}" type="presOf" srcId="{0024DA6A-2D5E-4344-AEB1-684BE58F81E9}" destId="{E86BFFD8-3764-4D5F-A305-BDA52F4F8F8B}" srcOrd="0" destOrd="0" presId="urn:microsoft.com/office/officeart/2005/8/layout/process4"/>
    <dgm:cxn modelId="{F890D401-CD58-4EE1-8F31-DAA2228D5ED6}" srcId="{F083FE3A-7417-45FF-BA42-334B8319EDD7}" destId="{9BAFF13B-5814-45D0-967A-4714D4F4F8C7}" srcOrd="0" destOrd="0" parTransId="{AE7BE53A-448D-4AEC-A47C-3E1FE9D28A6A}" sibTransId="{95B0918C-CBF6-40FD-9420-2B7B4E44788E}"/>
    <dgm:cxn modelId="{BF377291-DD1D-4D0B-A929-D8D8DDD01284}" type="presOf" srcId="{FD5C2449-E3E3-4649-9A46-723DCEA849EE}" destId="{77D1D06B-F985-46D0-9F06-513804218E5F}" srcOrd="0" destOrd="0" presId="urn:microsoft.com/office/officeart/2005/8/layout/process4"/>
    <dgm:cxn modelId="{0D45412D-F1F5-4021-9BAB-BE67352A2520}" type="presOf" srcId="{9BAFF13B-5814-45D0-967A-4714D4F4F8C7}" destId="{DFE4EDB9-F167-4090-A273-DAA5D6882E2A}" srcOrd="0" destOrd="0" presId="urn:microsoft.com/office/officeart/2005/8/layout/process4"/>
    <dgm:cxn modelId="{A867E950-920A-4DB2-AD33-01582CEE259D}" type="presOf" srcId="{8D0BE22D-B8D9-4631-8D65-7608ED37E6BD}" destId="{3140B0E2-C001-4107-91F4-60F0E09A5D71}" srcOrd="1" destOrd="0" presId="urn:microsoft.com/office/officeart/2005/8/layout/process4"/>
    <dgm:cxn modelId="{1E1F956E-83C8-4AB6-BB5F-818DE3F94C33}" srcId="{F083FE3A-7417-45FF-BA42-334B8319EDD7}" destId="{9C725EC0-25E1-4CE2-909E-D32207511C8D}" srcOrd="1" destOrd="0" parTransId="{976752C4-EAF7-4178-A27A-2131C7793517}" sibTransId="{6488A20F-C4F7-4E95-AFC2-2712CC2E65A8}"/>
    <dgm:cxn modelId="{CE5000DF-ED31-468B-874C-39986580445B}" type="presOf" srcId="{E362E786-78CE-4EF5-87A7-3CE38F8B53AB}" destId="{E910ACE9-E14E-497C-BE01-C2C3A2C1BF88}" srcOrd="1" destOrd="0" presId="urn:microsoft.com/office/officeart/2005/8/layout/process4"/>
    <dgm:cxn modelId="{426A8F42-2BB0-409D-8A7D-70020C2E420E}" type="presOf" srcId="{EC342808-9151-4C76-A734-73C51F2D4439}" destId="{A2DD78AF-5B57-4D0A-B86C-7B12F704E0BB}" srcOrd="0" destOrd="0" presId="urn:microsoft.com/office/officeart/2005/8/layout/process4"/>
    <dgm:cxn modelId="{701DDFDE-BD18-4618-8FE8-1D861D8B029E}" srcId="{EC342808-9151-4C76-A734-73C51F2D4439}" destId="{8D0BE22D-B8D9-4631-8D65-7608ED37E6BD}" srcOrd="1" destOrd="0" parTransId="{26D5AE85-87BE-4A51-9362-2A75D89089F5}" sibTransId="{552DBA9E-CB70-4DA2-A98E-0EE47E55D78E}"/>
    <dgm:cxn modelId="{2D319D4E-ECB5-4EB0-B558-A6CD052AB3F0}" type="presOf" srcId="{F083FE3A-7417-45FF-BA42-334B8319EDD7}" destId="{E985CAB6-F745-40C6-862D-8734029DA87E}" srcOrd="1" destOrd="0" presId="urn:microsoft.com/office/officeart/2005/8/layout/process4"/>
    <dgm:cxn modelId="{3168FE0C-D832-4A0C-AC16-1133D28CBA02}" srcId="{E362E786-78CE-4EF5-87A7-3CE38F8B53AB}" destId="{77EBED95-8ACD-4AD2-96EB-624653EC0B49}" srcOrd="1" destOrd="0" parTransId="{17A8A41E-5E54-4FC0-88FD-86A43A82AA97}" sibTransId="{73D2F357-660D-4AC6-92EC-5D1CB6F5C312}"/>
    <dgm:cxn modelId="{AC84A60E-EB39-4C1F-BD8E-2488EA279BEA}" type="presOf" srcId="{9C725EC0-25E1-4CE2-909E-D32207511C8D}" destId="{40C53D5A-DC00-4570-9BE0-620AACCD0683}" srcOrd="0" destOrd="0" presId="urn:microsoft.com/office/officeart/2005/8/layout/process4"/>
    <dgm:cxn modelId="{A1CE0015-11D5-497E-BE1C-111439381BB7}" srcId="{EC342808-9151-4C76-A734-73C51F2D4439}" destId="{77879949-5D26-42E7-BE5E-14A3FD749639}" srcOrd="4" destOrd="0" parTransId="{F93FC7F3-FC7F-424B-8B64-3463DDD9BBDE}" sibTransId="{90FCB451-D0B8-46BF-A647-1D7524F2DF2C}"/>
    <dgm:cxn modelId="{5C3CD44B-5B55-43BD-BD7E-31263C707301}" srcId="{C875A2CB-7797-4FA3-A8B7-091CBAD3C53A}" destId="{2DC44D58-BA93-4B7F-8A22-A4BB691A4798}" srcOrd="0" destOrd="0" parTransId="{69623443-F9B8-4D20-8866-8D93D9D6689D}" sibTransId="{4B4EBF4C-95A4-4788-95D1-F0638DF5F319}"/>
    <dgm:cxn modelId="{2937E2DE-7362-4FC7-BE2B-13006C1A83C5}" type="presOf" srcId="{C875A2CB-7797-4FA3-A8B7-091CBAD3C53A}" destId="{A5720761-BC3F-4A0D-927D-F6599079032B}" srcOrd="0" destOrd="0" presId="urn:microsoft.com/office/officeart/2005/8/layout/process4"/>
    <dgm:cxn modelId="{51F375C9-BB77-4EB1-BEAC-EBDAC38449AF}" srcId="{EC342808-9151-4C76-A734-73C51F2D4439}" destId="{E362E786-78CE-4EF5-87A7-3CE38F8B53AB}" srcOrd="0" destOrd="0" parTransId="{B7F97275-7860-442E-B0EB-37C54B4874DE}" sibTransId="{4F83D821-43A8-459E-BDD2-ECBA59DDD56C}"/>
    <dgm:cxn modelId="{A6ECF48E-9D1B-4255-8336-049744CF84BA}" type="presOf" srcId="{08DA15B3-CB61-419E-81A1-4D350C4D5BEC}" destId="{A5BB299A-361F-4DF4-A39C-BE03BDB24EC9}" srcOrd="0" destOrd="0" presId="urn:microsoft.com/office/officeart/2005/8/layout/process4"/>
    <dgm:cxn modelId="{A26649BF-6426-49EF-A1A7-EBB687E6D6E0}" type="presOf" srcId="{77EBED95-8ACD-4AD2-96EB-624653EC0B49}" destId="{D25DB7F6-E1DF-4875-9CF1-E938AFAF1721}" srcOrd="0" destOrd="0" presId="urn:microsoft.com/office/officeart/2005/8/layout/process4"/>
    <dgm:cxn modelId="{C7A42B08-D9C4-407F-B57F-567D41C0C21B}" srcId="{8D0BE22D-B8D9-4631-8D65-7608ED37E6BD}" destId="{FD5C2449-E3E3-4649-9A46-723DCEA849EE}" srcOrd="1" destOrd="0" parTransId="{57D17C0A-E028-49C4-9DB5-8B7651219E2D}" sibTransId="{203A4EB8-9804-4917-B174-49FE21DA6447}"/>
    <dgm:cxn modelId="{829D3CE0-BAAA-4DA6-8EE5-D33A58DD890F}" srcId="{C875A2CB-7797-4FA3-A8B7-091CBAD3C53A}" destId="{08DA15B3-CB61-419E-81A1-4D350C4D5BEC}" srcOrd="1" destOrd="0" parTransId="{365E860A-B18C-4C57-A6DB-6E57F8FC2F85}" sibTransId="{8833CDB3-C413-43B8-AE3D-916C9181B9E1}"/>
    <dgm:cxn modelId="{90F4E851-DD23-4AB7-8527-4EA0C8905380}" srcId="{E362E786-78CE-4EF5-87A7-3CE38F8B53AB}" destId="{0024DA6A-2D5E-4344-AEB1-684BE58F81E9}" srcOrd="0" destOrd="0" parTransId="{B627D80C-E81F-4E92-86C9-67C46DCB3E4F}" sibTransId="{56B4A842-2D45-4492-8257-38BCE1A8935E}"/>
    <dgm:cxn modelId="{0D1CFD8D-46CF-4598-BFB4-A04EE2AB47BD}" srcId="{EC342808-9151-4C76-A734-73C51F2D4439}" destId="{F083FE3A-7417-45FF-BA42-334B8319EDD7}" srcOrd="3" destOrd="0" parTransId="{9BF9B799-3806-4038-9772-CCBE73F471D8}" sibTransId="{E79D2C42-E41A-494D-9CD5-6133BEBC20F5}"/>
    <dgm:cxn modelId="{F51A19D7-AE0F-4DF2-BA87-414CA7613C75}" type="presOf" srcId="{8D0BE22D-B8D9-4631-8D65-7608ED37E6BD}" destId="{B5C115E3-2DC8-4EE5-BBFB-FCC73DC9E763}" srcOrd="0" destOrd="0" presId="urn:microsoft.com/office/officeart/2005/8/layout/process4"/>
    <dgm:cxn modelId="{6E61506C-4674-4223-8650-58E42CDA5EB1}" type="presOf" srcId="{2DC44D58-BA93-4B7F-8A22-A4BB691A4798}" destId="{042BE069-52E0-4E91-A20D-47E5B96BEC72}" srcOrd="0" destOrd="0" presId="urn:microsoft.com/office/officeart/2005/8/layout/process4"/>
    <dgm:cxn modelId="{F8F9E751-FD9C-43A4-BE77-8448ABDA4857}" type="presOf" srcId="{C875A2CB-7797-4FA3-A8B7-091CBAD3C53A}" destId="{7A532BF4-C5C9-42D5-A367-86367222764E}" srcOrd="1" destOrd="0" presId="urn:microsoft.com/office/officeart/2005/8/layout/process4"/>
    <dgm:cxn modelId="{C2CD8696-157B-4F92-95AA-F5B4F9C2781C}" type="presParOf" srcId="{A2DD78AF-5B57-4D0A-B86C-7B12F704E0BB}" destId="{02FA7E35-C150-4A49-B8DE-384D14D59A80}" srcOrd="0" destOrd="0" presId="urn:microsoft.com/office/officeart/2005/8/layout/process4"/>
    <dgm:cxn modelId="{FFA22CCD-A6DA-4952-8CD5-4F9C1D72CD94}" type="presParOf" srcId="{02FA7E35-C150-4A49-B8DE-384D14D59A80}" destId="{99DC3F08-0EBD-431B-BB25-1ED0D91E4D27}" srcOrd="0" destOrd="0" presId="urn:microsoft.com/office/officeart/2005/8/layout/process4"/>
    <dgm:cxn modelId="{C0160078-881D-4EB6-8658-C6CCE6060D70}" type="presParOf" srcId="{A2DD78AF-5B57-4D0A-B86C-7B12F704E0BB}" destId="{75ACFC00-6BCA-4D11-BE88-9258798212D6}" srcOrd="1" destOrd="0" presId="urn:microsoft.com/office/officeart/2005/8/layout/process4"/>
    <dgm:cxn modelId="{F85ACE7D-85F6-41AB-9885-45E57E9F1F16}" type="presParOf" srcId="{A2DD78AF-5B57-4D0A-B86C-7B12F704E0BB}" destId="{0A7D7348-EB5E-448C-9A27-6F0ED620AE49}" srcOrd="2" destOrd="0" presId="urn:microsoft.com/office/officeart/2005/8/layout/process4"/>
    <dgm:cxn modelId="{8F8F3772-F5A6-4941-AAD5-9EF18E57B099}" type="presParOf" srcId="{0A7D7348-EB5E-448C-9A27-6F0ED620AE49}" destId="{8E0E3782-E9D6-488B-A498-FF6DC694B4C6}" srcOrd="0" destOrd="0" presId="urn:microsoft.com/office/officeart/2005/8/layout/process4"/>
    <dgm:cxn modelId="{FD5F0804-3AC6-471E-9618-36D4BAABCFCC}" type="presParOf" srcId="{0A7D7348-EB5E-448C-9A27-6F0ED620AE49}" destId="{E985CAB6-F745-40C6-862D-8734029DA87E}" srcOrd="1" destOrd="0" presId="urn:microsoft.com/office/officeart/2005/8/layout/process4"/>
    <dgm:cxn modelId="{33CE1F97-E5A2-40CE-8A96-F2176F221DF3}" type="presParOf" srcId="{0A7D7348-EB5E-448C-9A27-6F0ED620AE49}" destId="{DB314780-C120-4431-9DA5-532B393EE4B0}" srcOrd="2" destOrd="0" presId="urn:microsoft.com/office/officeart/2005/8/layout/process4"/>
    <dgm:cxn modelId="{DD8768BF-6487-4FA0-9A82-9719B0C063D6}" type="presParOf" srcId="{DB314780-C120-4431-9DA5-532B393EE4B0}" destId="{DFE4EDB9-F167-4090-A273-DAA5D6882E2A}" srcOrd="0" destOrd="0" presId="urn:microsoft.com/office/officeart/2005/8/layout/process4"/>
    <dgm:cxn modelId="{A977E807-CA12-4A29-BEE5-70F523AFAB20}" type="presParOf" srcId="{DB314780-C120-4431-9DA5-532B393EE4B0}" destId="{40C53D5A-DC00-4570-9BE0-620AACCD0683}" srcOrd="1" destOrd="0" presId="urn:microsoft.com/office/officeart/2005/8/layout/process4"/>
    <dgm:cxn modelId="{193C0051-095D-4C3B-A9FE-85362007F146}" type="presParOf" srcId="{A2DD78AF-5B57-4D0A-B86C-7B12F704E0BB}" destId="{48C10860-18CC-40F6-AE85-25109E441477}" srcOrd="3" destOrd="0" presId="urn:microsoft.com/office/officeart/2005/8/layout/process4"/>
    <dgm:cxn modelId="{1C35CF37-66C6-4D5B-AAFE-BE1531717469}" type="presParOf" srcId="{A2DD78AF-5B57-4D0A-B86C-7B12F704E0BB}" destId="{A9ACE11C-15EE-4D5E-9980-AC59B7E7E39E}" srcOrd="4" destOrd="0" presId="urn:microsoft.com/office/officeart/2005/8/layout/process4"/>
    <dgm:cxn modelId="{4A0F817F-F28B-4D89-9EC7-CC51135C5B98}" type="presParOf" srcId="{A9ACE11C-15EE-4D5E-9980-AC59B7E7E39E}" destId="{A5720761-BC3F-4A0D-927D-F6599079032B}" srcOrd="0" destOrd="0" presId="urn:microsoft.com/office/officeart/2005/8/layout/process4"/>
    <dgm:cxn modelId="{AEDD34E5-6196-4881-BF4D-464CC17364F2}" type="presParOf" srcId="{A9ACE11C-15EE-4D5E-9980-AC59B7E7E39E}" destId="{7A532BF4-C5C9-42D5-A367-86367222764E}" srcOrd="1" destOrd="0" presId="urn:microsoft.com/office/officeart/2005/8/layout/process4"/>
    <dgm:cxn modelId="{F3EEBEEB-DD08-4B6A-9CD7-3BE96D3BBF37}" type="presParOf" srcId="{A9ACE11C-15EE-4D5E-9980-AC59B7E7E39E}" destId="{E0E90715-4941-433D-AA8D-FC1AB009C5F5}" srcOrd="2" destOrd="0" presId="urn:microsoft.com/office/officeart/2005/8/layout/process4"/>
    <dgm:cxn modelId="{8B7B4FA6-5D74-4FB7-9714-63F094A824C6}" type="presParOf" srcId="{E0E90715-4941-433D-AA8D-FC1AB009C5F5}" destId="{042BE069-52E0-4E91-A20D-47E5B96BEC72}" srcOrd="0" destOrd="0" presId="urn:microsoft.com/office/officeart/2005/8/layout/process4"/>
    <dgm:cxn modelId="{3D9A5482-5231-4A7D-88B6-A4C6074E762B}" type="presParOf" srcId="{E0E90715-4941-433D-AA8D-FC1AB009C5F5}" destId="{A5BB299A-361F-4DF4-A39C-BE03BDB24EC9}" srcOrd="1" destOrd="0" presId="urn:microsoft.com/office/officeart/2005/8/layout/process4"/>
    <dgm:cxn modelId="{A00EA395-1E7E-4B54-B2F7-D34F4B69ABC1}" type="presParOf" srcId="{A2DD78AF-5B57-4D0A-B86C-7B12F704E0BB}" destId="{AE4A5FBF-7E88-4D3D-8639-F7FAB47C683E}" srcOrd="5" destOrd="0" presId="urn:microsoft.com/office/officeart/2005/8/layout/process4"/>
    <dgm:cxn modelId="{37597E65-575D-44E5-BF97-ED0C5540B928}" type="presParOf" srcId="{A2DD78AF-5B57-4D0A-B86C-7B12F704E0BB}" destId="{B851DA60-64EF-4736-A6F1-B97E05731F28}" srcOrd="6" destOrd="0" presId="urn:microsoft.com/office/officeart/2005/8/layout/process4"/>
    <dgm:cxn modelId="{E5A66C86-F870-422A-9636-1CB6D240871D}" type="presParOf" srcId="{B851DA60-64EF-4736-A6F1-B97E05731F28}" destId="{B5C115E3-2DC8-4EE5-BBFB-FCC73DC9E763}" srcOrd="0" destOrd="0" presId="urn:microsoft.com/office/officeart/2005/8/layout/process4"/>
    <dgm:cxn modelId="{D9B74542-882B-4BFD-87FC-D63E166B3DA2}" type="presParOf" srcId="{B851DA60-64EF-4736-A6F1-B97E05731F28}" destId="{3140B0E2-C001-4107-91F4-60F0E09A5D71}" srcOrd="1" destOrd="0" presId="urn:microsoft.com/office/officeart/2005/8/layout/process4"/>
    <dgm:cxn modelId="{5079E8D8-8BC6-4286-9E67-757768B863E0}" type="presParOf" srcId="{B851DA60-64EF-4736-A6F1-B97E05731F28}" destId="{FAE1C716-3595-4F59-99D6-9DF2333605DD}" srcOrd="2" destOrd="0" presId="urn:microsoft.com/office/officeart/2005/8/layout/process4"/>
    <dgm:cxn modelId="{3C5E3B14-58E4-4EE0-8405-7192DDABD251}" type="presParOf" srcId="{FAE1C716-3595-4F59-99D6-9DF2333605DD}" destId="{98127283-237F-4F9C-9402-5A7A64679F3A}" srcOrd="0" destOrd="0" presId="urn:microsoft.com/office/officeart/2005/8/layout/process4"/>
    <dgm:cxn modelId="{342355E2-AE26-4B17-A328-83B6B3D2AFE7}" type="presParOf" srcId="{FAE1C716-3595-4F59-99D6-9DF2333605DD}" destId="{77D1D06B-F985-46D0-9F06-513804218E5F}" srcOrd="1" destOrd="0" presId="urn:microsoft.com/office/officeart/2005/8/layout/process4"/>
    <dgm:cxn modelId="{F26AFEDC-CE3D-476D-A0A1-CBDA7AE0A22D}" type="presParOf" srcId="{A2DD78AF-5B57-4D0A-B86C-7B12F704E0BB}" destId="{53C13806-364F-4573-B21C-85C04B0FA956}" srcOrd="7" destOrd="0" presId="urn:microsoft.com/office/officeart/2005/8/layout/process4"/>
    <dgm:cxn modelId="{97E9867A-E1D9-4D82-A7B0-46378E93AB8D}" type="presParOf" srcId="{A2DD78AF-5B57-4D0A-B86C-7B12F704E0BB}" destId="{8E422B4B-4322-4DC6-801D-0A0FC10E9AA2}" srcOrd="8" destOrd="0" presId="urn:microsoft.com/office/officeart/2005/8/layout/process4"/>
    <dgm:cxn modelId="{6EC11D26-1FBE-45FC-9D7B-F58717D573CE}" type="presParOf" srcId="{8E422B4B-4322-4DC6-801D-0A0FC10E9AA2}" destId="{58CF3DB0-16CE-4F60-8097-83A371379FE1}" srcOrd="0" destOrd="0" presId="urn:microsoft.com/office/officeart/2005/8/layout/process4"/>
    <dgm:cxn modelId="{3C566C81-BC23-4818-8C8F-A80AE8BCE365}" type="presParOf" srcId="{8E422B4B-4322-4DC6-801D-0A0FC10E9AA2}" destId="{E910ACE9-E14E-497C-BE01-C2C3A2C1BF88}" srcOrd="1" destOrd="0" presId="urn:microsoft.com/office/officeart/2005/8/layout/process4"/>
    <dgm:cxn modelId="{D5C7FB95-3231-4413-A24E-30BB8457FEE0}" type="presParOf" srcId="{8E422B4B-4322-4DC6-801D-0A0FC10E9AA2}" destId="{EF5A711E-3842-4F58-A59B-1BB5A56FF0BF}" srcOrd="2" destOrd="0" presId="urn:microsoft.com/office/officeart/2005/8/layout/process4"/>
    <dgm:cxn modelId="{338C02B6-6365-4BAC-BE12-960BFAC55C92}" type="presParOf" srcId="{EF5A711E-3842-4F58-A59B-1BB5A56FF0BF}" destId="{E86BFFD8-3764-4D5F-A305-BDA52F4F8F8B}" srcOrd="0" destOrd="0" presId="urn:microsoft.com/office/officeart/2005/8/layout/process4"/>
    <dgm:cxn modelId="{7B5F3FF3-18B6-46EE-A1BA-0FB894C44113}" type="presParOf" srcId="{EF5A711E-3842-4F58-A59B-1BB5A56FF0BF}" destId="{D25DB7F6-E1DF-4875-9CF1-E938AFAF1721}" srcOrd="1" destOrd="0" presId="urn:microsoft.com/office/officeart/2005/8/layout/process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775E863-4964-40A9-87CA-ACD4AF1BD34D}">
      <dsp:nvSpPr>
        <dsp:cNvPr id="0" name=""/>
        <dsp:cNvSpPr/>
      </dsp:nvSpPr>
      <dsp:spPr>
        <a:xfrm rot="16200000">
          <a:off x="-1294888" y="1298153"/>
          <a:ext cx="3886200" cy="1289893"/>
        </a:xfrm>
        <a:prstGeom prst="flowChartManualOperation">
          <a:avLst/>
        </a:prstGeom>
        <a:solidFill>
          <a:schemeClr val="accent2">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0" tIns="0" rIns="182438" bIns="0" numCol="1" spcCol="1270" anchor="ctr" anchorCtr="0">
          <a:noAutofit/>
        </a:bodyPr>
        <a:lstStyle/>
        <a:p>
          <a:pPr lvl="0" algn="ctr" defTabSz="1289050" rtl="1">
            <a:lnSpc>
              <a:spcPct val="90000"/>
            </a:lnSpc>
            <a:spcBef>
              <a:spcPct val="0"/>
            </a:spcBef>
            <a:spcAft>
              <a:spcPct val="35000"/>
            </a:spcAft>
          </a:pPr>
          <a:r>
            <a:rPr lang="ar-LB" sz="2900" kern="1200"/>
            <a:t>شركات التأمين</a:t>
          </a:r>
          <a:endParaRPr lang="en-US" sz="2900" kern="1200"/>
        </a:p>
      </dsp:txBody>
      <dsp:txXfrm rot="16200000">
        <a:off x="-1294888" y="1298153"/>
        <a:ext cx="3886200" cy="1289893"/>
      </dsp:txXfrm>
    </dsp:sp>
    <dsp:sp modelId="{278459B6-F0F6-4480-9B5C-79CAE5ECAA8A}">
      <dsp:nvSpPr>
        <dsp:cNvPr id="0" name=""/>
        <dsp:cNvSpPr/>
      </dsp:nvSpPr>
      <dsp:spPr>
        <a:xfrm rot="16200000">
          <a:off x="91746" y="1298153"/>
          <a:ext cx="3886200" cy="1289893"/>
        </a:xfrm>
        <a:prstGeom prst="flowChartManualOperation">
          <a:avLst/>
        </a:prstGeom>
        <a:solidFill>
          <a:schemeClr val="accent2">
            <a:hueOff val="-4032637"/>
            <a:satOff val="1754"/>
            <a:lumOff val="51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0" tIns="0" rIns="182438" bIns="0" numCol="1" spcCol="1270" anchor="ctr" anchorCtr="0">
          <a:noAutofit/>
        </a:bodyPr>
        <a:lstStyle/>
        <a:p>
          <a:pPr lvl="0" algn="ctr" defTabSz="1289050">
            <a:lnSpc>
              <a:spcPct val="90000"/>
            </a:lnSpc>
            <a:spcBef>
              <a:spcPct val="0"/>
            </a:spcBef>
            <a:spcAft>
              <a:spcPct val="35000"/>
            </a:spcAft>
          </a:pPr>
          <a:r>
            <a:rPr lang="ar-LB" sz="2900" kern="1200"/>
            <a:t>مرضى وزارة الصحة</a:t>
          </a:r>
          <a:endParaRPr lang="en-US" sz="2900" kern="1200"/>
        </a:p>
      </dsp:txBody>
      <dsp:txXfrm rot="16200000">
        <a:off x="91746" y="1298153"/>
        <a:ext cx="3886200" cy="1289893"/>
      </dsp:txXfrm>
    </dsp:sp>
    <dsp:sp modelId="{44AA608B-7C5E-4DFE-83D2-7BB49707E442}">
      <dsp:nvSpPr>
        <dsp:cNvPr id="0" name=""/>
        <dsp:cNvSpPr/>
      </dsp:nvSpPr>
      <dsp:spPr>
        <a:xfrm rot="16200000">
          <a:off x="1478382" y="1298153"/>
          <a:ext cx="3886200" cy="1289893"/>
        </a:xfrm>
        <a:prstGeom prst="flowChartManualOperation">
          <a:avLst/>
        </a:prstGeom>
        <a:solidFill>
          <a:schemeClr val="accent2">
            <a:hueOff val="-8065275"/>
            <a:satOff val="3508"/>
            <a:lumOff val="102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0" tIns="0" rIns="182438" bIns="0" numCol="1" spcCol="1270" anchor="ctr" anchorCtr="0">
          <a:noAutofit/>
        </a:bodyPr>
        <a:lstStyle/>
        <a:p>
          <a:pPr lvl="0" algn="ctr" defTabSz="1289050">
            <a:lnSpc>
              <a:spcPct val="90000"/>
            </a:lnSpc>
            <a:spcBef>
              <a:spcPct val="0"/>
            </a:spcBef>
            <a:spcAft>
              <a:spcPct val="35000"/>
            </a:spcAft>
          </a:pPr>
          <a:r>
            <a:rPr lang="ar-LB" sz="2900" kern="1200"/>
            <a:t>ضمان صحي</a:t>
          </a:r>
          <a:endParaRPr lang="en-US" sz="2900" kern="1200"/>
        </a:p>
      </dsp:txBody>
      <dsp:txXfrm rot="16200000">
        <a:off x="1478382" y="1298153"/>
        <a:ext cx="3886200" cy="1289893"/>
      </dsp:txXfrm>
    </dsp:sp>
    <dsp:sp modelId="{7DA9226A-0016-4CA8-B883-AAA50071A485}">
      <dsp:nvSpPr>
        <dsp:cNvPr id="0" name=""/>
        <dsp:cNvSpPr/>
      </dsp:nvSpPr>
      <dsp:spPr>
        <a:xfrm rot="16200000">
          <a:off x="2865017" y="1298153"/>
          <a:ext cx="3886200" cy="1289893"/>
        </a:xfrm>
        <a:prstGeom prst="flowChartManualOperation">
          <a:avLst/>
        </a:prstGeom>
        <a:solidFill>
          <a:schemeClr val="accent2">
            <a:hueOff val="-12097913"/>
            <a:satOff val="5261"/>
            <a:lumOff val="153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0" tIns="0" rIns="182438" bIns="0" numCol="1" spcCol="1270" anchor="ctr" anchorCtr="0">
          <a:noAutofit/>
        </a:bodyPr>
        <a:lstStyle/>
        <a:p>
          <a:pPr lvl="0" algn="ctr" defTabSz="1289050" rtl="1">
            <a:lnSpc>
              <a:spcPct val="90000"/>
            </a:lnSpc>
            <a:spcBef>
              <a:spcPct val="0"/>
            </a:spcBef>
            <a:spcAft>
              <a:spcPct val="35000"/>
            </a:spcAft>
          </a:pPr>
          <a:r>
            <a:rPr lang="ar-LB" sz="2900" kern="1200"/>
            <a:t>تعاونية الدولة</a:t>
          </a:r>
          <a:endParaRPr lang="en-US" sz="2900" kern="1200"/>
        </a:p>
      </dsp:txBody>
      <dsp:txXfrm rot="16200000">
        <a:off x="2865017" y="1298153"/>
        <a:ext cx="3886200" cy="1289893"/>
      </dsp:txXfrm>
    </dsp:sp>
    <dsp:sp modelId="{69D47712-64AB-4977-A980-583016B1FF04}">
      <dsp:nvSpPr>
        <dsp:cNvPr id="0" name=""/>
        <dsp:cNvSpPr/>
      </dsp:nvSpPr>
      <dsp:spPr>
        <a:xfrm rot="16200000">
          <a:off x="4251653" y="1298153"/>
          <a:ext cx="3886200" cy="1289893"/>
        </a:xfrm>
        <a:prstGeom prst="flowChartManualOperation">
          <a:avLst/>
        </a:prstGeom>
        <a:solidFill>
          <a:schemeClr val="accent2">
            <a:hueOff val="-16130550"/>
            <a:satOff val="7015"/>
            <a:lumOff val="204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0" tIns="0" rIns="182438" bIns="0" numCol="1" spcCol="1270" anchor="ctr" anchorCtr="0">
          <a:noAutofit/>
        </a:bodyPr>
        <a:lstStyle/>
        <a:p>
          <a:pPr lvl="0" algn="ctr" defTabSz="1289050">
            <a:lnSpc>
              <a:spcPct val="90000"/>
            </a:lnSpc>
            <a:spcBef>
              <a:spcPct val="0"/>
            </a:spcBef>
            <a:spcAft>
              <a:spcPct val="35000"/>
            </a:spcAft>
          </a:pPr>
          <a:r>
            <a:rPr lang="ar-LB" sz="2900" kern="1200"/>
            <a:t>قوى الأمن والجيش</a:t>
          </a:r>
          <a:endParaRPr lang="en-US" sz="2900" kern="1200"/>
        </a:p>
      </dsp:txBody>
      <dsp:txXfrm rot="16200000">
        <a:off x="4251653" y="1298153"/>
        <a:ext cx="3886200" cy="1289893"/>
      </dsp:txXfrm>
    </dsp:sp>
    <dsp:sp modelId="{BC852038-DDA7-4FA5-927E-93A906AD203A}">
      <dsp:nvSpPr>
        <dsp:cNvPr id="0" name=""/>
        <dsp:cNvSpPr/>
      </dsp:nvSpPr>
      <dsp:spPr>
        <a:xfrm rot="16200000">
          <a:off x="5638288" y="1298153"/>
          <a:ext cx="3886200" cy="1289893"/>
        </a:xfrm>
        <a:prstGeom prst="flowChartManualOperation">
          <a:avLst/>
        </a:prstGeom>
        <a:solidFill>
          <a:schemeClr val="accent2">
            <a:hueOff val="-20163188"/>
            <a:satOff val="8769"/>
            <a:lumOff val="255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0" tIns="0" rIns="182438" bIns="0" numCol="1" spcCol="1270" anchor="ctr" anchorCtr="0">
          <a:noAutofit/>
        </a:bodyPr>
        <a:lstStyle/>
        <a:p>
          <a:pPr lvl="0" algn="ctr" defTabSz="1289050" rtl="1">
            <a:lnSpc>
              <a:spcPct val="90000"/>
            </a:lnSpc>
            <a:spcBef>
              <a:spcPct val="0"/>
            </a:spcBef>
            <a:spcAft>
              <a:spcPct val="35000"/>
            </a:spcAft>
          </a:pPr>
          <a:r>
            <a:rPr lang="ar-LB" sz="2900" kern="1200"/>
            <a:t>بلدية</a:t>
          </a:r>
          <a:endParaRPr lang="en-US" sz="2900" kern="1200"/>
        </a:p>
      </dsp:txBody>
      <dsp:txXfrm rot="16200000">
        <a:off x="5638288" y="1298153"/>
        <a:ext cx="3886200" cy="1289893"/>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9DC3F08-0EBD-431B-BB25-1ED0D91E4D27}">
      <dsp:nvSpPr>
        <dsp:cNvPr id="0" name=""/>
        <dsp:cNvSpPr/>
      </dsp:nvSpPr>
      <dsp:spPr>
        <a:xfrm>
          <a:off x="0" y="3925760"/>
          <a:ext cx="8382000" cy="644053"/>
        </a:xfrm>
        <a:prstGeom prst="rect">
          <a:avLst/>
        </a:prstGeom>
        <a:solidFill>
          <a:schemeClr val="accent2">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ar-LB" sz="1900" b="1" kern="1200" dirty="0"/>
            <a:t>المجموع</a:t>
          </a:r>
          <a:r>
            <a:rPr lang="ar-LB" sz="1900" kern="1200" dirty="0"/>
            <a:t>                     </a:t>
          </a:r>
          <a:r>
            <a:rPr lang="ar-LB" sz="1900" kern="1200" dirty="0" smtClean="0"/>
            <a:t>2</a:t>
          </a:r>
          <a:r>
            <a:rPr lang="ar-SA" sz="1900" b="1" kern="1200" dirty="0" smtClean="0"/>
            <a:t>6,500,00</a:t>
          </a:r>
          <a:r>
            <a:rPr lang="ar-LB" sz="1900" b="1" kern="1200" dirty="0"/>
            <a:t>0</a:t>
          </a:r>
          <a:r>
            <a:rPr lang="ar-SA" sz="1900" b="1" kern="1200" dirty="0"/>
            <a:t>$</a:t>
          </a:r>
          <a:r>
            <a:rPr lang="ar-LB" sz="1900" kern="1200" dirty="0"/>
            <a:t> </a:t>
          </a:r>
          <a:endParaRPr lang="en-US" sz="1900" kern="1200" dirty="0"/>
        </a:p>
      </dsp:txBody>
      <dsp:txXfrm>
        <a:off x="0" y="3925760"/>
        <a:ext cx="8382000" cy="644053"/>
      </dsp:txXfrm>
    </dsp:sp>
    <dsp:sp modelId="{E985CAB6-F745-40C6-862D-8734029DA87E}">
      <dsp:nvSpPr>
        <dsp:cNvPr id="0" name=""/>
        <dsp:cNvSpPr/>
      </dsp:nvSpPr>
      <dsp:spPr>
        <a:xfrm rot="10800000">
          <a:off x="0" y="2944866"/>
          <a:ext cx="8382000" cy="990554"/>
        </a:xfrm>
        <a:prstGeom prst="upArrowCallout">
          <a:avLst/>
        </a:prstGeom>
        <a:solidFill>
          <a:schemeClr val="accent2">
            <a:hueOff val="-5040797"/>
            <a:satOff val="2192"/>
            <a:lumOff val="637"/>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endParaRPr lang="en-US" sz="1000" kern="1200"/>
        </a:p>
      </dsp:txBody>
      <dsp:txXfrm>
        <a:off x="0" y="2944866"/>
        <a:ext cx="8382000" cy="347684"/>
      </dsp:txXfrm>
    </dsp:sp>
    <dsp:sp modelId="{DFE4EDB9-F167-4090-A273-DAA5D6882E2A}">
      <dsp:nvSpPr>
        <dsp:cNvPr id="0" name=""/>
        <dsp:cNvSpPr/>
      </dsp:nvSpPr>
      <dsp:spPr>
        <a:xfrm>
          <a:off x="0" y="3292551"/>
          <a:ext cx="4190999" cy="296175"/>
        </a:xfrm>
        <a:prstGeom prst="rect">
          <a:avLst/>
        </a:prstGeom>
        <a:solidFill>
          <a:schemeClr val="accent2">
            <a:tint val="40000"/>
            <a:alpha val="90000"/>
            <a:hueOff val="0"/>
            <a:satOff val="0"/>
            <a:lumOff val="0"/>
            <a:alphaOff val="0"/>
          </a:schemeClr>
        </a:solidFill>
        <a:ln w="55000" cap="flat" cmpd="thickThin"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rtl="1">
            <a:lnSpc>
              <a:spcPct val="90000"/>
            </a:lnSpc>
            <a:spcBef>
              <a:spcPct val="0"/>
            </a:spcBef>
            <a:spcAft>
              <a:spcPct val="35000"/>
            </a:spcAft>
          </a:pPr>
          <a:r>
            <a:rPr lang="ar-SA" sz="1400" kern="1200" dirty="0"/>
            <a:t>1,500,000$</a:t>
          </a:r>
          <a:endParaRPr lang="en-US" sz="1400" kern="1200" dirty="0"/>
        </a:p>
      </dsp:txBody>
      <dsp:txXfrm>
        <a:off x="0" y="3292551"/>
        <a:ext cx="4190999" cy="296175"/>
      </dsp:txXfrm>
    </dsp:sp>
    <dsp:sp modelId="{40C53D5A-DC00-4570-9BE0-620AACCD0683}">
      <dsp:nvSpPr>
        <dsp:cNvPr id="0" name=""/>
        <dsp:cNvSpPr/>
      </dsp:nvSpPr>
      <dsp:spPr>
        <a:xfrm>
          <a:off x="4191000" y="3292551"/>
          <a:ext cx="4190999" cy="296175"/>
        </a:xfrm>
        <a:prstGeom prst="rect">
          <a:avLst/>
        </a:prstGeom>
        <a:solidFill>
          <a:schemeClr val="accent2">
            <a:tint val="40000"/>
            <a:alpha val="90000"/>
            <a:hueOff val="-2997750"/>
            <a:satOff val="2372"/>
            <a:lumOff val="168"/>
            <a:alphaOff val="0"/>
          </a:schemeClr>
        </a:solidFill>
        <a:ln w="55000" cap="flat" cmpd="thickThin" algn="ctr">
          <a:solidFill>
            <a:schemeClr val="accent2">
              <a:tint val="40000"/>
              <a:alpha val="90000"/>
              <a:hueOff val="-2997750"/>
              <a:satOff val="2372"/>
              <a:lumOff val="16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ar-LB" sz="1400" kern="1200"/>
            <a:t>تقدير كلفة المفروشات</a:t>
          </a:r>
          <a:endParaRPr lang="en-US" sz="1400" kern="1200"/>
        </a:p>
      </dsp:txBody>
      <dsp:txXfrm>
        <a:off x="4191000" y="3292551"/>
        <a:ext cx="4190999" cy="296175"/>
      </dsp:txXfrm>
    </dsp:sp>
    <dsp:sp modelId="{7A532BF4-C5C9-42D5-A367-86367222764E}">
      <dsp:nvSpPr>
        <dsp:cNvPr id="0" name=""/>
        <dsp:cNvSpPr/>
      </dsp:nvSpPr>
      <dsp:spPr>
        <a:xfrm rot="10800000">
          <a:off x="0" y="1963973"/>
          <a:ext cx="8382000" cy="990554"/>
        </a:xfrm>
        <a:prstGeom prst="upArrowCallout">
          <a:avLst/>
        </a:prstGeom>
        <a:solidFill>
          <a:schemeClr val="accent2">
            <a:hueOff val="-10081594"/>
            <a:satOff val="4384"/>
            <a:lumOff val="1275"/>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endParaRPr lang="en-US" sz="1000" kern="1200"/>
        </a:p>
      </dsp:txBody>
      <dsp:txXfrm>
        <a:off x="0" y="1963973"/>
        <a:ext cx="8382000" cy="347684"/>
      </dsp:txXfrm>
    </dsp:sp>
    <dsp:sp modelId="{042BE069-52E0-4E91-A20D-47E5B96BEC72}">
      <dsp:nvSpPr>
        <dsp:cNvPr id="0" name=""/>
        <dsp:cNvSpPr/>
      </dsp:nvSpPr>
      <dsp:spPr>
        <a:xfrm>
          <a:off x="0" y="2303249"/>
          <a:ext cx="4190999" cy="296175"/>
        </a:xfrm>
        <a:prstGeom prst="rect">
          <a:avLst/>
        </a:prstGeom>
        <a:solidFill>
          <a:schemeClr val="accent2">
            <a:tint val="40000"/>
            <a:alpha val="90000"/>
            <a:hueOff val="-5995500"/>
            <a:satOff val="4744"/>
            <a:lumOff val="336"/>
            <a:alphaOff val="0"/>
          </a:schemeClr>
        </a:solidFill>
        <a:ln w="55000" cap="flat" cmpd="thickThin" algn="ctr">
          <a:solidFill>
            <a:schemeClr val="accent2">
              <a:tint val="40000"/>
              <a:alpha val="90000"/>
              <a:hueOff val="-5995500"/>
              <a:satOff val="4744"/>
              <a:lumOff val="33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ar-SA" sz="1400" kern="1200"/>
            <a:t>25,000,00</a:t>
          </a:r>
          <a:r>
            <a:rPr lang="ar-LB" sz="1400" kern="1200"/>
            <a:t>0</a:t>
          </a:r>
          <a:r>
            <a:rPr lang="ar-SA" sz="1400" kern="1200"/>
            <a:t>$</a:t>
          </a:r>
          <a:endParaRPr lang="en-US" sz="1400" kern="1200"/>
        </a:p>
      </dsp:txBody>
      <dsp:txXfrm>
        <a:off x="0" y="2303249"/>
        <a:ext cx="4190999" cy="296175"/>
      </dsp:txXfrm>
    </dsp:sp>
    <dsp:sp modelId="{A5BB299A-361F-4DF4-A39C-BE03BDB24EC9}">
      <dsp:nvSpPr>
        <dsp:cNvPr id="0" name=""/>
        <dsp:cNvSpPr/>
      </dsp:nvSpPr>
      <dsp:spPr>
        <a:xfrm>
          <a:off x="4191000" y="2311657"/>
          <a:ext cx="4190999" cy="296175"/>
        </a:xfrm>
        <a:prstGeom prst="rect">
          <a:avLst/>
        </a:prstGeom>
        <a:solidFill>
          <a:schemeClr val="accent2">
            <a:tint val="40000"/>
            <a:alpha val="90000"/>
            <a:hueOff val="-8993250"/>
            <a:satOff val="7116"/>
            <a:lumOff val="504"/>
            <a:alphaOff val="0"/>
          </a:schemeClr>
        </a:solidFill>
        <a:ln w="55000" cap="flat" cmpd="thickThin" algn="ctr">
          <a:solidFill>
            <a:schemeClr val="accent2">
              <a:tint val="40000"/>
              <a:alpha val="90000"/>
              <a:hueOff val="-8993250"/>
              <a:satOff val="7116"/>
              <a:lumOff val="50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ar-LB" sz="1400" kern="1200"/>
            <a:t>تقدير كلفة التجهيزات</a:t>
          </a:r>
          <a:r>
            <a:rPr lang="en-US" sz="1400" kern="1200"/>
            <a:t> </a:t>
          </a:r>
          <a:r>
            <a:rPr lang="ar-SA" sz="1400" kern="1200"/>
            <a:t> </a:t>
          </a:r>
          <a:r>
            <a:rPr lang="en-US" sz="1400" kern="1200"/>
            <a:t> </a:t>
          </a:r>
        </a:p>
      </dsp:txBody>
      <dsp:txXfrm>
        <a:off x="4191000" y="2311657"/>
        <a:ext cx="4190999" cy="296175"/>
      </dsp:txXfrm>
    </dsp:sp>
    <dsp:sp modelId="{3140B0E2-C001-4107-91F4-60F0E09A5D71}">
      <dsp:nvSpPr>
        <dsp:cNvPr id="0" name=""/>
        <dsp:cNvSpPr/>
      </dsp:nvSpPr>
      <dsp:spPr>
        <a:xfrm rot="10800000">
          <a:off x="0" y="990597"/>
          <a:ext cx="8382000" cy="990554"/>
        </a:xfrm>
        <a:prstGeom prst="upArrowCallout">
          <a:avLst/>
        </a:prstGeom>
        <a:solidFill>
          <a:schemeClr val="accent2">
            <a:hueOff val="-15122391"/>
            <a:satOff val="6577"/>
            <a:lumOff val="1912"/>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endParaRPr lang="en-US" sz="1000" kern="1200"/>
        </a:p>
      </dsp:txBody>
      <dsp:txXfrm>
        <a:off x="0" y="990597"/>
        <a:ext cx="8382000" cy="347684"/>
      </dsp:txXfrm>
    </dsp:sp>
    <dsp:sp modelId="{98127283-237F-4F9C-9402-5A7A64679F3A}">
      <dsp:nvSpPr>
        <dsp:cNvPr id="0" name=""/>
        <dsp:cNvSpPr/>
      </dsp:nvSpPr>
      <dsp:spPr>
        <a:xfrm>
          <a:off x="2528" y="1330764"/>
          <a:ext cx="4338339" cy="296175"/>
        </a:xfrm>
        <a:prstGeom prst="rect">
          <a:avLst/>
        </a:prstGeom>
        <a:solidFill>
          <a:schemeClr val="accent2">
            <a:tint val="40000"/>
            <a:alpha val="90000"/>
            <a:hueOff val="-11991000"/>
            <a:satOff val="9487"/>
            <a:lumOff val="671"/>
            <a:alphaOff val="0"/>
          </a:schemeClr>
        </a:solidFill>
        <a:ln w="55000" cap="flat" cmpd="thickThin" algn="ctr">
          <a:solidFill>
            <a:schemeClr val="accent2">
              <a:tint val="40000"/>
              <a:alpha val="90000"/>
              <a:hueOff val="-11991000"/>
              <a:satOff val="9487"/>
              <a:lumOff val="6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ar-LB" sz="1400" kern="1200" dirty="0" smtClean="0"/>
            <a:t>متوفر</a:t>
          </a:r>
          <a:endParaRPr lang="en-US" sz="1400" kern="1200" dirty="0"/>
        </a:p>
      </dsp:txBody>
      <dsp:txXfrm>
        <a:off x="2528" y="1330764"/>
        <a:ext cx="4338339" cy="296175"/>
      </dsp:txXfrm>
    </dsp:sp>
    <dsp:sp modelId="{77D1D06B-F985-46D0-9F06-513804218E5F}">
      <dsp:nvSpPr>
        <dsp:cNvPr id="0" name=""/>
        <dsp:cNvSpPr/>
      </dsp:nvSpPr>
      <dsp:spPr>
        <a:xfrm>
          <a:off x="4343396" y="1362970"/>
          <a:ext cx="4038603" cy="313431"/>
        </a:xfrm>
        <a:prstGeom prst="rect">
          <a:avLst/>
        </a:prstGeom>
        <a:solidFill>
          <a:schemeClr val="accent2">
            <a:tint val="40000"/>
            <a:alpha val="90000"/>
            <a:hueOff val="-14988750"/>
            <a:satOff val="11859"/>
            <a:lumOff val="839"/>
            <a:alphaOff val="0"/>
          </a:schemeClr>
        </a:solidFill>
        <a:ln w="55000" cap="flat" cmpd="thickThin" algn="ctr">
          <a:solidFill>
            <a:schemeClr val="accent2">
              <a:tint val="40000"/>
              <a:alpha val="90000"/>
              <a:hueOff val="-14988750"/>
              <a:satOff val="11859"/>
              <a:lumOff val="83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ar-LB" sz="1400" kern="1200" dirty="0" smtClean="0"/>
            <a:t>العقار</a:t>
          </a:r>
          <a:r>
            <a:rPr lang="en-US" sz="1400" kern="1200" dirty="0" smtClean="0"/>
            <a:t> </a:t>
          </a:r>
          <a:r>
            <a:rPr lang="ar-SA" sz="1400" kern="1200" dirty="0" smtClean="0"/>
            <a:t> </a:t>
          </a:r>
          <a:r>
            <a:rPr lang="en-US" sz="1400" kern="1200" dirty="0" smtClean="0"/>
            <a:t> </a:t>
          </a:r>
          <a:endParaRPr lang="en-US" sz="1400" kern="1200" dirty="0"/>
        </a:p>
      </dsp:txBody>
      <dsp:txXfrm>
        <a:off x="4343396" y="1362970"/>
        <a:ext cx="4038603" cy="313431"/>
      </dsp:txXfrm>
    </dsp:sp>
    <dsp:sp modelId="{E910ACE9-E14E-497C-BE01-C2C3A2C1BF88}">
      <dsp:nvSpPr>
        <dsp:cNvPr id="0" name=""/>
        <dsp:cNvSpPr/>
      </dsp:nvSpPr>
      <dsp:spPr>
        <a:xfrm rot="10800000">
          <a:off x="0" y="2185"/>
          <a:ext cx="8382000" cy="990554"/>
        </a:xfrm>
        <a:prstGeom prst="upArrowCallout">
          <a:avLst/>
        </a:prstGeom>
        <a:solidFill>
          <a:schemeClr val="accent2">
            <a:hueOff val="-20163188"/>
            <a:satOff val="8769"/>
            <a:lumOff val="255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1">
            <a:lnSpc>
              <a:spcPct val="90000"/>
            </a:lnSpc>
            <a:spcBef>
              <a:spcPct val="0"/>
            </a:spcBef>
            <a:spcAft>
              <a:spcPct val="35000"/>
            </a:spcAft>
          </a:pPr>
          <a:r>
            <a:rPr lang="ar-LB" sz="2400" b="1" kern="1200" dirty="0" smtClean="0"/>
            <a:t>كلفة إنشاء مستشفى</a:t>
          </a:r>
          <a:endParaRPr lang="en-US" sz="2400" kern="1200" dirty="0"/>
        </a:p>
      </dsp:txBody>
      <dsp:txXfrm>
        <a:off x="0" y="2185"/>
        <a:ext cx="8382000" cy="347684"/>
      </dsp:txXfrm>
    </dsp:sp>
    <dsp:sp modelId="{E86BFFD8-3764-4D5F-A305-BDA52F4F8F8B}">
      <dsp:nvSpPr>
        <dsp:cNvPr id="0" name=""/>
        <dsp:cNvSpPr/>
      </dsp:nvSpPr>
      <dsp:spPr>
        <a:xfrm>
          <a:off x="0" y="349870"/>
          <a:ext cx="4190999" cy="296175"/>
        </a:xfrm>
        <a:prstGeom prst="rect">
          <a:avLst/>
        </a:prstGeom>
        <a:solidFill>
          <a:schemeClr val="accent2">
            <a:tint val="40000"/>
            <a:alpha val="90000"/>
            <a:hueOff val="-17986500"/>
            <a:satOff val="14231"/>
            <a:lumOff val="1007"/>
            <a:alphaOff val="0"/>
          </a:schemeClr>
        </a:solidFill>
        <a:ln w="55000" cap="flat" cmpd="thickThin" algn="ctr">
          <a:solidFill>
            <a:schemeClr val="accent2">
              <a:tint val="40000"/>
              <a:alpha val="90000"/>
              <a:hueOff val="-17986500"/>
              <a:satOff val="14231"/>
              <a:lumOff val="100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ar-LB" sz="1400" kern="1200" dirty="0"/>
            <a:t>3000 </a:t>
          </a:r>
          <a:r>
            <a:rPr lang="ar-SA" sz="1400" kern="1200" dirty="0"/>
            <a:t>متر مربع</a:t>
          </a:r>
          <a:endParaRPr lang="en-US" sz="1400" kern="1200" dirty="0"/>
        </a:p>
      </dsp:txBody>
      <dsp:txXfrm>
        <a:off x="0" y="349870"/>
        <a:ext cx="4190999" cy="296175"/>
      </dsp:txXfrm>
    </dsp:sp>
    <dsp:sp modelId="{D25DB7F6-E1DF-4875-9CF1-E938AFAF1721}">
      <dsp:nvSpPr>
        <dsp:cNvPr id="0" name=""/>
        <dsp:cNvSpPr/>
      </dsp:nvSpPr>
      <dsp:spPr>
        <a:xfrm>
          <a:off x="4191000" y="349870"/>
          <a:ext cx="4190999" cy="296175"/>
        </a:xfrm>
        <a:prstGeom prst="rect">
          <a:avLst/>
        </a:prstGeom>
        <a:solidFill>
          <a:schemeClr val="accent2">
            <a:tint val="40000"/>
            <a:alpha val="90000"/>
            <a:hueOff val="-20984249"/>
            <a:satOff val="16603"/>
            <a:lumOff val="1175"/>
            <a:alphaOff val="0"/>
          </a:schemeClr>
        </a:solidFill>
        <a:ln w="55000" cap="flat" cmpd="thickThin" algn="ctr">
          <a:solidFill>
            <a:schemeClr val="accent2">
              <a:tint val="40000"/>
              <a:alpha val="90000"/>
              <a:hueOff val="-20984249"/>
              <a:satOff val="16603"/>
              <a:lumOff val="117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ar-LB" sz="1400" kern="1200"/>
            <a:t>مساحة العقار</a:t>
          </a:r>
          <a:endParaRPr lang="en-US" sz="1400" kern="1200"/>
        </a:p>
      </dsp:txBody>
      <dsp:txXfrm>
        <a:off x="4191000" y="349870"/>
        <a:ext cx="4190999" cy="296175"/>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87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Bef>
                <a:spcPct val="0"/>
              </a:spcBef>
              <a:defRPr sz="1200">
                <a:latin typeface="Times" pitchFamily="18" charset="0"/>
                <a:cs typeface="+mn-cs"/>
              </a:defRPr>
            </a:lvl1pPr>
          </a:lstStyle>
          <a:p>
            <a:pPr>
              <a:defRPr/>
            </a:pPr>
            <a:endParaRPr lang="en-GB"/>
          </a:p>
        </p:txBody>
      </p:sp>
      <p:sp>
        <p:nvSpPr>
          <p:cNvPr id="45875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0"/>
              </a:spcBef>
              <a:defRPr sz="1200">
                <a:latin typeface="Times" pitchFamily="18" charset="0"/>
                <a:cs typeface="+mn-cs"/>
              </a:defRPr>
            </a:lvl1pPr>
          </a:lstStyle>
          <a:p>
            <a:pPr>
              <a:defRPr/>
            </a:pPr>
            <a:endParaRPr lang="en-GB"/>
          </a:p>
        </p:txBody>
      </p:sp>
      <p:sp>
        <p:nvSpPr>
          <p:cNvPr id="45875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spcBef>
                <a:spcPct val="0"/>
              </a:spcBef>
              <a:defRPr sz="1200">
                <a:latin typeface="Times" pitchFamily="18" charset="0"/>
                <a:cs typeface="+mn-cs"/>
              </a:defRPr>
            </a:lvl1pPr>
          </a:lstStyle>
          <a:p>
            <a:pPr>
              <a:defRPr/>
            </a:pPr>
            <a:endParaRPr lang="en-GB"/>
          </a:p>
        </p:txBody>
      </p:sp>
      <p:sp>
        <p:nvSpPr>
          <p:cNvPr id="45875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spcBef>
                <a:spcPct val="0"/>
              </a:spcBef>
              <a:defRPr sz="1200">
                <a:latin typeface="Times" pitchFamily="18" charset="0"/>
                <a:cs typeface="Arial" charset="0"/>
              </a:defRPr>
            </a:lvl1pPr>
          </a:lstStyle>
          <a:p>
            <a:pPr>
              <a:defRPr/>
            </a:pPr>
            <a:fld id="{E8D06318-A81F-4AF6-AFFE-559FBDA4BF85}" type="slidenum">
              <a:rPr lang="ar-SA"/>
              <a:pPr>
                <a:defRPr/>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26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Bef>
                <a:spcPct val="0"/>
              </a:spcBef>
              <a:defRPr sz="1200">
                <a:latin typeface="Arial" charset="0"/>
                <a:cs typeface="+mn-cs"/>
              </a:defRPr>
            </a:lvl1pPr>
          </a:lstStyle>
          <a:p>
            <a:pPr>
              <a:defRPr/>
            </a:pPr>
            <a:endParaRPr lang="en-GB"/>
          </a:p>
        </p:txBody>
      </p:sp>
      <p:sp>
        <p:nvSpPr>
          <p:cNvPr id="24269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0"/>
              </a:spcBef>
              <a:defRPr sz="1200">
                <a:latin typeface="Arial" charset="0"/>
                <a:cs typeface="+mn-cs"/>
              </a:defRPr>
            </a:lvl1pPr>
          </a:lstStyle>
          <a:p>
            <a:pPr>
              <a:defRPr/>
            </a:pPr>
            <a:endParaRPr lang="en-GB"/>
          </a:p>
        </p:txBody>
      </p:sp>
      <p:sp>
        <p:nvSpPr>
          <p:cNvPr id="348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4269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24269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spcBef>
                <a:spcPct val="0"/>
              </a:spcBef>
              <a:defRPr sz="1200">
                <a:latin typeface="Arial" charset="0"/>
                <a:cs typeface="+mn-cs"/>
              </a:defRPr>
            </a:lvl1pPr>
          </a:lstStyle>
          <a:p>
            <a:pPr>
              <a:defRPr/>
            </a:pPr>
            <a:endParaRPr lang="en-GB"/>
          </a:p>
        </p:txBody>
      </p:sp>
      <p:sp>
        <p:nvSpPr>
          <p:cNvPr id="24269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spcBef>
                <a:spcPct val="0"/>
              </a:spcBef>
              <a:defRPr sz="1200">
                <a:latin typeface="Arial" charset="0"/>
                <a:cs typeface="Arial" charset="0"/>
              </a:defRPr>
            </a:lvl1pPr>
          </a:lstStyle>
          <a:p>
            <a:pPr>
              <a:defRPr/>
            </a:pPr>
            <a:fld id="{66E17564-4893-4126-90D4-5EAA24670A00}" type="slidenum">
              <a:rPr lang="ar-SA"/>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1</a:t>
            </a:fld>
            <a:endParaRPr lang="en-GB" smtClean="0">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2</a:t>
            </a:fld>
            <a:endParaRPr lang="en-GB" smtClean="0">
              <a:latin typeface="Arial" pitchFamily="34" charset="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3</a:t>
            </a:fld>
            <a:endParaRPr lang="en-GB" smtClean="0">
              <a:latin typeface="Arial" pitchFamily="34" charset="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4</a:t>
            </a:fld>
            <a:endParaRPr lang="en-GB" smtClean="0">
              <a:latin typeface="Arial" pitchFamily="34" charset="0"/>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5</a:t>
            </a:fld>
            <a:endParaRPr lang="en-GB" smtClean="0">
              <a:latin typeface="Arial" pitchFamily="34" charset="0"/>
              <a:cs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6</a:t>
            </a:fld>
            <a:endParaRPr lang="en-GB" smtClean="0">
              <a:latin typeface="Arial" pitchFamily="34" charset="0"/>
              <a:cs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7</a:t>
            </a:fld>
            <a:endParaRPr lang="en-GB" smtClean="0">
              <a:latin typeface="Arial" pitchFamily="34" charset="0"/>
              <a:cs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8</a:t>
            </a:fld>
            <a:endParaRPr lang="en-GB" smtClean="0">
              <a:latin typeface="Arial" pitchFamily="34" charset="0"/>
              <a:cs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9</a:t>
            </a:fld>
            <a:endParaRPr lang="en-GB" smtClean="0">
              <a:latin typeface="Arial" pitchFamily="34" charset="0"/>
              <a:cs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10</a:t>
            </a:fld>
            <a:endParaRPr lang="en-GB" smtClean="0">
              <a:latin typeface="Arial" pitchFamily="34" charset="0"/>
              <a:cs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11</a:t>
            </a:fld>
            <a:endParaRPr lang="en-GB" smtClean="0">
              <a:latin typeface="Arial" pitchFamily="34" charset="0"/>
              <a:cs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6E17564-4893-4126-90D4-5EAA24670A00}" type="slidenum">
              <a:rPr lang="ar-SA" smtClean="0"/>
              <a:pPr>
                <a:defRPr/>
              </a:pPr>
              <a:t>12</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13</a:t>
            </a:fld>
            <a:endParaRPr lang="en-GB" smtClean="0">
              <a:latin typeface="Arial" pitchFamily="34" charset="0"/>
              <a:cs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14</a:t>
            </a:fld>
            <a:endParaRPr lang="en-GB" smtClean="0">
              <a:latin typeface="Arial" pitchFamily="34" charset="0"/>
              <a:cs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15</a:t>
            </a:fld>
            <a:endParaRPr lang="en-GB" smtClean="0">
              <a:latin typeface="Arial" pitchFamily="34" charset="0"/>
              <a:cs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16</a:t>
            </a:fld>
            <a:endParaRPr lang="en-GB" smtClean="0">
              <a:latin typeface="Arial" pitchFamily="34" charset="0"/>
              <a:cs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17</a:t>
            </a:fld>
            <a:endParaRPr lang="en-GB" smtClean="0">
              <a:latin typeface="Arial" pitchFamily="34" charset="0"/>
              <a:cs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18</a:t>
            </a:fld>
            <a:endParaRPr lang="en-GB" smtClean="0">
              <a:latin typeface="Arial" pitchFamily="34" charset="0"/>
              <a:cs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19</a:t>
            </a:fld>
            <a:endParaRPr lang="en-GB" smtClean="0">
              <a:latin typeface="Arial" pitchFamily="34" charset="0"/>
              <a:cs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20</a:t>
            </a:fld>
            <a:endParaRPr lang="en-GB" smtClean="0">
              <a:latin typeface="Arial" pitchFamily="34" charset="0"/>
              <a:cs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21</a:t>
            </a:fld>
            <a:endParaRPr lang="en-GB" smtClean="0">
              <a:latin typeface="Arial" pitchFamily="34" charset="0"/>
              <a:cs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22</a:t>
            </a:fld>
            <a:endParaRPr lang="en-GB" smtClean="0">
              <a:latin typeface="Arial" pitchFamily="34" charset="0"/>
              <a:cs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23</a:t>
            </a:fld>
            <a:endParaRPr lang="en-GB" smtClean="0">
              <a:latin typeface="Arial" pitchFamily="34" charset="0"/>
              <a:cs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24</a:t>
            </a:fld>
            <a:endParaRPr lang="en-GB" smtClean="0">
              <a:latin typeface="Arial" pitchFamily="34" charset="0"/>
              <a:cs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25</a:t>
            </a:fld>
            <a:endParaRPr lang="en-GB" smtClean="0">
              <a:latin typeface="Arial" pitchFamily="34" charset="0"/>
              <a:cs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26</a:t>
            </a:fld>
            <a:endParaRPr lang="en-GB" smtClean="0">
              <a:latin typeface="Arial" pitchFamily="34" charset="0"/>
              <a:cs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27</a:t>
            </a:fld>
            <a:endParaRPr lang="en-GB" smtClean="0">
              <a:latin typeface="Arial" pitchFamily="34" charset="0"/>
              <a:cs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28</a:t>
            </a:fld>
            <a:endParaRPr lang="en-GB" smtClean="0">
              <a:latin typeface="Arial" pitchFamily="34" charset="0"/>
              <a:cs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29</a:t>
            </a:fld>
            <a:endParaRPr lang="en-GB" smtClean="0">
              <a:latin typeface="Arial" pitchFamily="34" charset="0"/>
              <a:cs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6E17564-4893-4126-90D4-5EAA24670A00}" type="slidenum">
              <a:rPr lang="ar-SA" smtClean="0"/>
              <a:pPr>
                <a:defRPr/>
              </a:pPr>
              <a:t>30</a:t>
            </a:fld>
            <a:endParaRPr lang="en-GB"/>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6E17564-4893-4126-90D4-5EAA24670A00}" type="slidenum">
              <a:rPr lang="ar-SA" smtClean="0"/>
              <a:pPr>
                <a:defRPr/>
              </a:pPr>
              <a:t>31</a:t>
            </a:fld>
            <a:endParaRPr lang="en-GB"/>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6E17564-4893-4126-90D4-5EAA24670A00}" type="slidenum">
              <a:rPr lang="ar-SA" smtClean="0"/>
              <a:pPr>
                <a:defRPr/>
              </a:pPr>
              <a:t>32</a:t>
            </a:fld>
            <a:endParaRPr lang="en-GB"/>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6E17564-4893-4126-90D4-5EAA24670A00}" type="slidenum">
              <a:rPr lang="ar-SA" smtClean="0"/>
              <a:pPr>
                <a:defRPr/>
              </a:pPr>
              <a:t>33</a:t>
            </a:fld>
            <a:endParaRPr lang="en-GB"/>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DF954283-24E5-4C92-B595-2ABCBFABC741}" type="slidenum">
              <a:rPr lang="ar-SA" smtClean="0">
                <a:latin typeface="Arial" pitchFamily="34" charset="0"/>
                <a:cs typeface="Arial" pitchFamily="34" charset="0"/>
              </a:rPr>
              <a:pPr/>
              <a:t>34</a:t>
            </a:fld>
            <a:endParaRPr lang="en-US" smtClean="0">
              <a:latin typeface="Arial" pitchFamily="34" charset="0"/>
              <a:cs typeface="Arial" pitchFamily="34"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nl-BE" smtClean="0">
              <a:latin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DF954283-24E5-4C92-B595-2ABCBFABC741}" type="slidenum">
              <a:rPr lang="ar-SA" smtClean="0">
                <a:latin typeface="Arial" pitchFamily="34" charset="0"/>
                <a:cs typeface="Arial" pitchFamily="34" charset="0"/>
              </a:rPr>
              <a:pPr/>
              <a:t>35</a:t>
            </a:fld>
            <a:endParaRPr lang="en-US" smtClean="0">
              <a:latin typeface="Arial" pitchFamily="34" charset="0"/>
              <a:cs typeface="Arial" pitchFamily="34"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nl-BE" smtClean="0">
              <a:latin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DF954283-24E5-4C92-B595-2ABCBFABC741}" type="slidenum">
              <a:rPr lang="ar-SA" smtClean="0">
                <a:latin typeface="Arial" pitchFamily="34" charset="0"/>
                <a:cs typeface="Arial" pitchFamily="34" charset="0"/>
              </a:rPr>
              <a:pPr/>
              <a:t>36</a:t>
            </a:fld>
            <a:endParaRPr lang="en-US" smtClean="0">
              <a:latin typeface="Arial" pitchFamily="34" charset="0"/>
              <a:cs typeface="Arial" pitchFamily="34"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r>
              <a:rPr lang="nl-BE" dirty="0" smtClean="0">
                <a:latin typeface="Arial" pitchFamily="34" charset="0"/>
              </a:rPr>
              <a:t>Syrian Refugees </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Syrian</a:t>
            </a:r>
            <a:r>
              <a:rPr lang="en-US" baseline="0" dirty="0" smtClean="0"/>
              <a:t> Refugees</a:t>
            </a:r>
            <a:endParaRPr lang="en-US" dirty="0"/>
          </a:p>
        </p:txBody>
      </p:sp>
      <p:sp>
        <p:nvSpPr>
          <p:cNvPr id="4" name="Slide Number Placeholder 3"/>
          <p:cNvSpPr>
            <a:spLocks noGrp="1"/>
          </p:cNvSpPr>
          <p:nvPr>
            <p:ph type="sldNum" sz="quarter" idx="10"/>
          </p:nvPr>
        </p:nvSpPr>
        <p:spPr/>
        <p:txBody>
          <a:bodyPr/>
          <a:lstStyle/>
          <a:p>
            <a:pPr>
              <a:defRPr/>
            </a:pPr>
            <a:fld id="{66E17564-4893-4126-90D4-5EAA24670A00}" type="slidenum">
              <a:rPr lang="ar-SA" smtClean="0"/>
              <a:pPr>
                <a:defRPr/>
              </a:pPr>
              <a:t>37</a:t>
            </a:fld>
            <a:endParaRPr lang="en-GB"/>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1BDAD405-191B-45FE-9FE4-1A1CC6AA4D13}" type="slidenum">
              <a:rPr lang="ar-SA" smtClean="0">
                <a:latin typeface="Arial" pitchFamily="34" charset="0"/>
                <a:cs typeface="Arial" pitchFamily="34" charset="0"/>
              </a:rPr>
              <a:pPr/>
              <a:t>38</a:t>
            </a:fld>
            <a:endParaRPr lang="en-US" smtClean="0">
              <a:latin typeface="Arial" pitchFamily="34" charset="0"/>
              <a:cs typeface="Arial" pitchFamily="34"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marL="228600" indent="-228600" eaLnBrk="1" hangingPunct="1"/>
            <a:endParaRPr lang="en-US" dirty="0" smtClean="0">
              <a:latin typeface="Arial"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1BDAD405-191B-45FE-9FE4-1A1CC6AA4D13}" type="slidenum">
              <a:rPr lang="ar-SA" smtClean="0">
                <a:latin typeface="Arial" pitchFamily="34" charset="0"/>
                <a:cs typeface="Arial" pitchFamily="34" charset="0"/>
              </a:rPr>
              <a:pPr/>
              <a:t>39</a:t>
            </a:fld>
            <a:endParaRPr lang="en-US" smtClean="0">
              <a:latin typeface="Arial" pitchFamily="34" charset="0"/>
              <a:cs typeface="Arial" pitchFamily="34"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marL="228600" indent="-228600" eaLnBrk="1" hangingPunct="1"/>
            <a:endParaRPr lang="en-US" dirty="0" smtClean="0">
              <a:latin typeface="Arial"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6E17564-4893-4126-90D4-5EAA24670A00}" type="slidenum">
              <a:rPr lang="ar-SA" smtClean="0"/>
              <a:pPr>
                <a:defRPr/>
              </a:pPr>
              <a:t>40</a:t>
            </a:fld>
            <a:endParaRPr lang="en-GB"/>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Syrian</a:t>
            </a:r>
            <a:r>
              <a:rPr lang="en-US" baseline="0" dirty="0" smtClean="0"/>
              <a:t> Refugees Illnesses </a:t>
            </a:r>
            <a:endParaRPr lang="en-US" dirty="0"/>
          </a:p>
        </p:txBody>
      </p:sp>
      <p:sp>
        <p:nvSpPr>
          <p:cNvPr id="4" name="Slide Number Placeholder 3"/>
          <p:cNvSpPr>
            <a:spLocks noGrp="1"/>
          </p:cNvSpPr>
          <p:nvPr>
            <p:ph type="sldNum" sz="quarter" idx="10"/>
          </p:nvPr>
        </p:nvSpPr>
        <p:spPr/>
        <p:txBody>
          <a:bodyPr/>
          <a:lstStyle/>
          <a:p>
            <a:pPr>
              <a:defRPr/>
            </a:pPr>
            <a:fld id="{66E17564-4893-4126-90D4-5EAA24670A00}" type="slidenum">
              <a:rPr lang="ar-SA" smtClean="0"/>
              <a:pPr>
                <a:defRPr/>
              </a:pPr>
              <a:t>41</a:t>
            </a:fld>
            <a:endParaRPr lang="en-GB"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6E17564-4893-4126-90D4-5EAA24670A00}" type="slidenum">
              <a:rPr lang="ar-SA" smtClean="0"/>
              <a:pPr>
                <a:defRPr/>
              </a:pPr>
              <a:t>42</a:t>
            </a:fld>
            <a:endParaRPr lang="en-GB"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6E17564-4893-4126-90D4-5EAA24670A00}" type="slidenum">
              <a:rPr lang="ar-SA" smtClean="0"/>
              <a:pPr>
                <a:defRPr/>
              </a:pPr>
              <a:t>43</a:t>
            </a:fld>
            <a:endParaRPr lang="en-GB"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6E17564-4893-4126-90D4-5EAA24670A00}" type="slidenum">
              <a:rPr lang="ar-SA" smtClean="0"/>
              <a:pPr>
                <a:defRPr/>
              </a:pPr>
              <a:t>44</a:t>
            </a:fld>
            <a:endParaRPr lang="en-GB"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6E17564-4893-4126-90D4-5EAA24670A00}" type="slidenum">
              <a:rPr lang="ar-SA" smtClean="0"/>
              <a:pPr>
                <a:defRPr/>
              </a:pPr>
              <a:t>45</a:t>
            </a:fld>
            <a:endParaRPr lang="en-GB"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6E17564-4893-4126-90D4-5EAA24670A00}" type="slidenum">
              <a:rPr lang="ar-SA" smtClean="0"/>
              <a:pPr>
                <a:defRPr/>
              </a:pPr>
              <a:t>46</a:t>
            </a:fld>
            <a:endParaRPr lang="en-GB"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6E17564-4893-4126-90D4-5EAA24670A00}" type="slidenum">
              <a:rPr lang="ar-SA" smtClean="0"/>
              <a:pPr>
                <a:defRPr/>
              </a:pPr>
              <a:t>47</a:t>
            </a:fld>
            <a:endParaRPr lang="en-GB"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6E17564-4893-4126-90D4-5EAA24670A00}" type="slidenum">
              <a:rPr lang="ar-SA" smtClean="0"/>
              <a:pPr>
                <a:defRPr/>
              </a:pPr>
              <a:t>48</a:t>
            </a:fld>
            <a:endParaRPr lang="en-GB"/>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6E17564-4893-4126-90D4-5EAA24670A00}" type="slidenum">
              <a:rPr lang="ar-SA" smtClean="0"/>
              <a:pPr>
                <a:defRPr/>
              </a:pPr>
              <a:t>49</a:t>
            </a:fld>
            <a:endParaRPr lang="en-GB"/>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6E17564-4893-4126-90D4-5EAA24670A00}" type="slidenum">
              <a:rPr lang="ar-SA" smtClean="0"/>
              <a:pPr>
                <a:defRPr/>
              </a:pPr>
              <a:t>50</a:t>
            </a:fld>
            <a:endParaRPr lang="en-GB"/>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6E17564-4893-4126-90D4-5EAA24670A00}" type="slidenum">
              <a:rPr lang="ar-SA" smtClean="0"/>
              <a:pPr>
                <a:defRPr/>
              </a:pPr>
              <a:t>51</a:t>
            </a:fld>
            <a:endParaRPr lang="en-GB"/>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6E17564-4893-4126-90D4-5EAA24670A00}" type="slidenum">
              <a:rPr lang="ar-SA" smtClean="0"/>
              <a:pPr>
                <a:defRPr/>
              </a:pPr>
              <a:t>52</a:t>
            </a:fld>
            <a:endParaRPr lang="en-GB"/>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6E17564-4893-4126-90D4-5EAA24670A00}" type="slidenum">
              <a:rPr lang="ar-SA" smtClean="0"/>
              <a:pPr>
                <a:defRPr/>
              </a:pPr>
              <a:t>53</a:t>
            </a:fld>
            <a:endParaRPr lang="en-GB"/>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6E17564-4893-4126-90D4-5EAA24670A00}" type="slidenum">
              <a:rPr lang="ar-SA" smtClean="0"/>
              <a:pPr>
                <a:defRPr/>
              </a:pPr>
              <a:t>54</a:t>
            </a:fld>
            <a:endParaRPr lang="en-GB"/>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6E17564-4893-4126-90D4-5EAA24670A00}" type="slidenum">
              <a:rPr lang="ar-SA" smtClean="0"/>
              <a:pPr>
                <a:defRPr/>
              </a:pPr>
              <a:t>55</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44213AF-26F6-41FA-8D85-E2C5388D6E58}" type="datetimeFigureOut">
              <a:rPr lang="en-US" smtClean="0"/>
              <a:pPr/>
              <a:t>10/3/2015</a:t>
            </a:fld>
            <a:endParaRPr lang="en-US" dirty="0">
              <a:solidFill>
                <a:srgbClr val="FFFFFF"/>
              </a:solidFill>
            </a:endParaRP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kumimoji="0" lang="en-US">
              <a:solidFill>
                <a:schemeClr val="accent1">
                  <a:tint val="20000"/>
                </a:scheme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D5BBC35B-A44B-4119-B8DA-DE9E3DFADA20}" type="slidenum">
              <a:rPr kumimoji="0" lang="en-US" smtClean="0"/>
              <a:pPr/>
              <a:t>‹#›</a:t>
            </a:fld>
            <a:endParaRPr kumimoji="0" lang="en-US" dirty="0">
              <a:solidFill>
                <a:srgbClr val="FFFFFF"/>
              </a:solidFill>
            </a:endParaRPr>
          </a:p>
        </p:txBody>
      </p:sp>
    </p:spTree>
  </p:cSld>
  <p:clrMapOvr>
    <a:masterClrMapping/>
  </p:clrMapOvr>
  <p:transition>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fld id="{74919C55-C634-4CC0-91EB-E0AAE32F6EE6}" type="datetimeFigureOut">
              <a:rPr lang="ar-SA" smtClean="0"/>
              <a:pPr>
                <a:defRPr/>
              </a:pPr>
              <a:t>20/12/1436</a:t>
            </a:fld>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A37D12E3-9482-4BB1-9BD6-C571C1251206}" type="slidenum">
              <a:rPr lang="ar-SA" smtClean="0"/>
              <a:pPr>
                <a:defRPr/>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44213AF-26F6-41FA-8D85-E2C5388D6E58}" type="datetimeFigureOut">
              <a:rPr lang="en-US" smtClean="0"/>
              <a:pPr/>
              <a:t>10/3/2015</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44213AF-26F6-41FA-8D85-E2C5388D6E58}" type="datetimeFigureOut">
              <a:rPr lang="en-US" smtClean="0"/>
              <a:pPr/>
              <a:t>10/3/2015</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44213AF-26F6-41FA-8D85-E2C5388D6E58}" type="datetimeFigureOut">
              <a:rPr lang="en-US" smtClean="0"/>
              <a:pPr/>
              <a:t>10/3/2015</a:t>
            </a:fld>
            <a:endParaRPr lang="en-US"/>
          </a:p>
        </p:txBody>
      </p:sp>
      <p:sp>
        <p:nvSpPr>
          <p:cNvPr id="8" name="Footer Placeholder 7"/>
          <p:cNvSpPr>
            <a:spLocks noGrp="1"/>
          </p:cNvSpPr>
          <p:nvPr>
            <p:ph type="ftr" sz="quarter" idx="11"/>
          </p:nvPr>
        </p:nvSpPr>
        <p:spPr/>
        <p:txBody>
          <a:bodyPr/>
          <a:lstStyle>
            <a:extLst/>
          </a:lstStyle>
          <a:p>
            <a:endParaRPr kumimoji="0" lang="en-US"/>
          </a:p>
        </p:txBody>
      </p:sp>
      <p:sp>
        <p:nvSpPr>
          <p:cNvPr id="9" name="Slide Number Placeholder 8"/>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544213AF-26F6-41FA-8D85-E2C5388D6E58}" type="datetimeFigureOut">
              <a:rPr lang="en-US" smtClean="0"/>
              <a:pPr/>
              <a:t>10/3/2015</a:t>
            </a:fld>
            <a:endParaRPr lang="en-US"/>
          </a:p>
        </p:txBody>
      </p:sp>
      <p:sp>
        <p:nvSpPr>
          <p:cNvPr id="4" name="Footer Placeholder 3"/>
          <p:cNvSpPr>
            <a:spLocks noGrp="1"/>
          </p:cNvSpPr>
          <p:nvPr>
            <p:ph type="ftr" sz="quarter" idx="11"/>
          </p:nvPr>
        </p:nvSpPr>
        <p:spPr/>
        <p:txBody>
          <a:bodyPr/>
          <a:lstStyle>
            <a:extLst/>
          </a:lstStyle>
          <a:p>
            <a:endParaRPr kumimoji="0" lang="en-US"/>
          </a:p>
        </p:txBody>
      </p:sp>
      <p:sp>
        <p:nvSpPr>
          <p:cNvPr id="5" name="Slide Number Placeholder 4"/>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a:defRPr/>
            </a:pPr>
            <a:fld id="{8F1461BA-982F-48CF-B108-7D0758C9FB90}" type="datetimeFigureOut">
              <a:rPr lang="ar-SA" smtClean="0"/>
              <a:pPr>
                <a:defRPr/>
              </a:pPr>
              <a:t>20/12/1436</a:t>
            </a:fld>
            <a:endParaRPr lang="en-US"/>
          </a:p>
        </p:txBody>
      </p:sp>
      <p:sp>
        <p:nvSpPr>
          <p:cNvPr id="3" name="Footer Placeholder 2"/>
          <p:cNvSpPr>
            <a:spLocks noGrp="1"/>
          </p:cNvSpPr>
          <p:nvPr>
            <p:ph type="ftr" sz="quarter" idx="11"/>
          </p:nvPr>
        </p:nvSpPr>
        <p:spPr/>
        <p:txBody>
          <a:bodyPr/>
          <a:lstStyle>
            <a:extLst/>
          </a:lstStyle>
          <a:p>
            <a:pPr>
              <a:defRPr/>
            </a:pPr>
            <a:endParaRPr lang="en-US"/>
          </a:p>
        </p:txBody>
      </p:sp>
      <p:sp>
        <p:nvSpPr>
          <p:cNvPr id="4" name="Slide Number Placeholder 3"/>
          <p:cNvSpPr>
            <a:spLocks noGrp="1"/>
          </p:cNvSpPr>
          <p:nvPr>
            <p:ph type="sldNum" sz="quarter" idx="12"/>
          </p:nvPr>
        </p:nvSpPr>
        <p:spPr/>
        <p:txBody>
          <a:bodyPr/>
          <a:lstStyle>
            <a:extLst/>
          </a:lstStyle>
          <a:p>
            <a:pPr>
              <a:defRPr/>
            </a:pPr>
            <a:fld id="{C8E1CE28-000E-4940-86C2-5D87463B62DD}" type="slidenum">
              <a:rPr lang="ar-SA" smtClean="0"/>
              <a:pPr>
                <a:defRPr/>
              </a:pPr>
              <a:t>‹#›</a:t>
            </a:fld>
            <a:endParaRPr lang="en-US"/>
          </a:p>
        </p:txBody>
      </p:sp>
    </p:spTree>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544213AF-26F6-41FA-8D85-E2C5388D6E58}" type="datetimeFigureOut">
              <a:rPr lang="en-US" smtClean="0"/>
              <a:pPr/>
              <a:t>10/3/2015</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44213AF-26F6-41FA-8D85-E2C5388D6E58}" type="datetimeFigureOut">
              <a:rPr lang="en-US" smtClean="0"/>
              <a:pPr/>
              <a:t>10/3/2015</a:t>
            </a:fld>
            <a:endParaRPr lang="en-US">
              <a:solidFill>
                <a:schemeClr val="tx1"/>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kumimoji="0" lang="en-US">
              <a:solidFill>
                <a:schemeClr val="tx1"/>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D5BBC35B-A44B-4119-B8DA-DE9E3DFADA20}" type="slidenum">
              <a:rPr kumimoji="0" lang="en-US" smtClean="0"/>
              <a:pPr/>
              <a:t>‹#›</a:t>
            </a:fld>
            <a:endParaRPr kumimoji="0" lang="en-US">
              <a:solidFill>
                <a:schemeClr val="tx1"/>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44213AF-26F6-41FA-8D85-E2C5388D6E58}" type="datetimeFigureOut">
              <a:rPr lang="en-US" smtClean="0"/>
              <a:pPr/>
              <a:t>10/3/2015</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Tree>
  </p:cSld>
  <p:clrMapOvr>
    <a:masterClrMapping/>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44213AF-26F6-41FA-8D85-E2C5388D6E58}" type="datetimeFigureOut">
              <a:rPr lang="en-US" smtClean="0"/>
              <a:pPr/>
              <a:t>10/3/2015</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Tree>
  </p:cSld>
  <p:clrMapOvr>
    <a:masterClrMapping/>
  </p:clrMapOvr>
  <p:transition>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57000"/>
            <a:lum/>
          </a:blip>
          <a:srcRect/>
          <a:tile tx="0" ty="0" sx="100000" sy="100000" flip="none" algn="tl"/>
        </a:blipFill>
        <a:effectLst/>
      </p:bgPr>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44213AF-26F6-41FA-8D85-E2C5388D6E58}" type="datetimeFigureOut">
              <a:rPr lang="en-US" smtClean="0"/>
              <a:pPr/>
              <a:t>10/3/2015</a:t>
            </a:fld>
            <a:endParaRPr lang="en-US" sz="1000" dirty="0">
              <a:solidFill>
                <a:schemeClr val="tx1"/>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lgn="r" eaLnBrk="1" latinLnBrk="0" hangingPunct="1"/>
            <a:endParaRPr kumimoji="0" lang="en-US" sz="1000" dirty="0">
              <a:solidFill>
                <a:schemeClr val="tx1"/>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5BBC35B-A44B-4119-B8DA-DE9E3DFADA20}" type="slidenum">
              <a:rPr kumimoji="0" lang="en-US" smtClean="0"/>
              <a:pPr/>
              <a:t>‹#›</a:t>
            </a:fld>
            <a:endParaRPr kumimoji="0" lang="en-US" sz="1000" b="0">
              <a:solidFill>
                <a:schemeClr val="tx1"/>
              </a:solidFill>
            </a:endParaRPr>
          </a:p>
        </p:txBody>
      </p:sp>
    </p:spTree>
  </p:cSld>
  <p:clrMap bg1="lt1" tx1="dk1" bg2="lt2" tx2="dk2" accent1="accent1" accent2="accent2" accent3="accent3" accent4="accent4" accent5="accent5" accent6="accent6" hlink="hlink" folHlink="folHlink"/>
  <p:sldLayoutIdLst>
    <p:sldLayoutId id="2147484097" r:id="rId1"/>
    <p:sldLayoutId id="2147484098" r:id="rId2"/>
    <p:sldLayoutId id="2147484099" r:id="rId3"/>
    <p:sldLayoutId id="2147484100" r:id="rId4"/>
    <p:sldLayoutId id="2147484101" r:id="rId5"/>
    <p:sldLayoutId id="2147484102" r:id="rId6"/>
    <p:sldLayoutId id="2147484103" r:id="rId7"/>
    <p:sldLayoutId id="2147484104" r:id="rId8"/>
    <p:sldLayoutId id="2147484105" r:id="rId9"/>
    <p:sldLayoutId id="2147484106" r:id="rId10"/>
    <p:sldLayoutId id="2147484107" r:id="rId11"/>
  </p:sldLayoutIdLst>
  <p:transition>
    <p:wedge/>
  </p:transition>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audio" Target="file:///C:\Users\Public\Music\Sample%20Music\Sleep%20Away.mp3"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21" name="Group 1"/>
          <p:cNvGrpSpPr>
            <a:grpSpLocks/>
          </p:cNvGrpSpPr>
          <p:nvPr/>
        </p:nvGrpSpPr>
        <p:grpSpPr bwMode="auto">
          <a:xfrm>
            <a:off x="228600" y="228285"/>
            <a:ext cx="8610600" cy="7848915"/>
            <a:chOff x="316" y="358"/>
            <a:chExt cx="11608" cy="15076"/>
          </a:xfrm>
        </p:grpSpPr>
        <p:grpSp>
          <p:nvGrpSpPr>
            <p:cNvPr id="81922" name="Group 2"/>
            <p:cNvGrpSpPr>
              <a:grpSpLocks/>
            </p:cNvGrpSpPr>
            <p:nvPr/>
          </p:nvGrpSpPr>
          <p:grpSpPr bwMode="auto">
            <a:xfrm>
              <a:off x="316" y="358"/>
              <a:ext cx="11608" cy="15076"/>
              <a:chOff x="321" y="358"/>
              <a:chExt cx="11600" cy="15073"/>
            </a:xfrm>
          </p:grpSpPr>
          <p:sp>
            <p:nvSpPr>
              <p:cNvPr id="81923" name="Rectangle 3" descr="Zig zag"/>
              <p:cNvSpPr>
                <a:spLocks noChangeArrowheads="1"/>
              </p:cNvSpPr>
              <p:nvPr/>
            </p:nvSpPr>
            <p:spPr bwMode="auto">
              <a:xfrm>
                <a:off x="339" y="406"/>
                <a:ext cx="11582" cy="15025"/>
              </a:xfrm>
              <a:prstGeom prst="rect">
                <a:avLst/>
              </a:prstGeom>
              <a:pattFill prst="zigZag">
                <a:fgClr>
                  <a:srgbClr val="8C8C8C"/>
                </a:fgClr>
                <a:bgClr>
                  <a:srgbClr val="BFBFBF"/>
                </a:bgClr>
              </a:pattFill>
              <a:ln w="12700">
                <a:solidFill>
                  <a:srgbClr val="FFFFFF"/>
                </a:solidFill>
                <a:miter lim="800000"/>
                <a:headEnd/>
                <a:tailEnd/>
              </a:ln>
              <a:effectLst/>
            </p:spPr>
            <p:txBody>
              <a:bodyPr vert="horz" wrap="square" lIns="91440" tIns="45720" rIns="91440" bIns="45720" numCol="1" anchor="ctr" anchorCtr="0" compatLnSpc="1">
                <a:prstTxWarp prst="textNoShape">
                  <a:avLst/>
                </a:prstTxWarp>
              </a:bodyPr>
              <a:lstStyle/>
              <a:p>
                <a:endParaRPr lang="en-US"/>
              </a:p>
            </p:txBody>
          </p:sp>
          <p:sp>
            <p:nvSpPr>
              <p:cNvPr id="81924" name="Rectangle 4"/>
              <p:cNvSpPr>
                <a:spLocks noChangeArrowheads="1"/>
              </p:cNvSpPr>
              <p:nvPr/>
            </p:nvSpPr>
            <p:spPr bwMode="auto">
              <a:xfrm>
                <a:off x="3446" y="358"/>
                <a:ext cx="8475" cy="14278"/>
              </a:xfrm>
              <a:prstGeom prst="rect">
                <a:avLst/>
              </a:prstGeom>
              <a:solidFill>
                <a:srgbClr val="737373"/>
              </a:solidFill>
              <a:ln w="12700">
                <a:solidFill>
                  <a:schemeClr val="accent1"/>
                </a:solidFill>
                <a:miter lim="800000"/>
                <a:headEnd/>
                <a:tailEnd/>
              </a:ln>
              <a:effectLst/>
            </p:spPr>
            <p:txBody>
              <a:bodyPr vert="horz" wrap="square" lIns="228600" tIns="1371600" rIns="457200" bIns="45720" numCol="1" anchor="t" anchorCtr="0" compatLnSpc="1">
                <a:prstTxWarp prst="textNoShape">
                  <a:avLst/>
                </a:prstTxWarp>
                <a:scene3d>
                  <a:camera prst="obliqueBottomRight"/>
                  <a:lightRig rig="threePt" dir="t"/>
                </a:scene3d>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LB" sz="6000" b="1" i="0" u="none" strike="noStrike" cap="none" normalizeH="0" baseline="0" dirty="0" smtClean="0">
                    <a:ln>
                      <a:noFill/>
                    </a:ln>
                    <a:solidFill>
                      <a:srgbClr val="0290F0"/>
                    </a:solidFill>
                    <a:effectLst/>
                    <a:latin typeface="Arial" pitchFamily="34" charset="0"/>
                    <a:ea typeface="Arial" pitchFamily="34" charset="0"/>
                    <a:cs typeface="Arial" pitchFamily="34" charset="0"/>
                  </a:rPr>
                  <a:t>دراسة الجدوى لإنشاء مستشفى في بيروت</a:t>
                </a:r>
                <a:endParaRPr kumimoji="0" lang="en-US" sz="6000" b="1" i="0" u="none" strike="noStrike" cap="none" normalizeH="0" baseline="0" dirty="0" smtClean="0">
                  <a:ln>
                    <a:noFill/>
                  </a:ln>
                  <a:solidFill>
                    <a:srgbClr val="0290F0"/>
                  </a:solidFill>
                  <a:effectLst/>
                  <a:latin typeface="Arial" pitchFamily="34" charset="0"/>
                  <a:ea typeface="Arial"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dirty="0" smtClean="0">
                  <a:ln>
                    <a:noFill/>
                  </a:ln>
                  <a:solidFill>
                    <a:srgbClr val="FFFFFF"/>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rgbClr val="FFFFFF"/>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rgbClr val="FFFFFF"/>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rgbClr val="FFFFFF"/>
                  </a:solidFill>
                  <a:effectLst/>
                  <a:latin typeface="Arial" pitchFamily="34" charset="0"/>
                  <a:ea typeface="Arial"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ar-LB" sz="3600" i="0" u="none" strike="noStrike" normalizeH="0" baseline="0" dirty="0" smtClean="0">
                    <a:ln w="18415" cmpd="sng">
                      <a:solidFill>
                        <a:srgbClr val="FFFFFF"/>
                      </a:solidFill>
                      <a:prstDash val="solid"/>
                    </a:ln>
                    <a:solidFill>
                      <a:srgbClr val="FFFF00"/>
                    </a:solidFill>
                    <a:effectLst>
                      <a:glow rad="63500">
                        <a:schemeClr val="accent6">
                          <a:satMod val="175000"/>
                          <a:alpha val="40000"/>
                        </a:schemeClr>
                      </a:glow>
                      <a:outerShdw blurRad="63500" dir="3600000" algn="tl" rotWithShape="0">
                        <a:srgbClr val="000000">
                          <a:alpha val="70000"/>
                        </a:srgbClr>
                      </a:outerShdw>
                    </a:effectLst>
                    <a:latin typeface="Times New Roman" pitchFamily="18" charset="0"/>
                    <a:ea typeface="Arial" pitchFamily="34" charset="0"/>
                    <a:cs typeface="Times New Roman" pitchFamily="18" charset="0"/>
                  </a:rPr>
                  <a:t>إعداد الجمعية الطبية الاسلامية</a:t>
                </a:r>
                <a:endParaRPr kumimoji="0" lang="en-US" sz="3600" i="0" u="none" strike="noStrike" normalizeH="0" baseline="0" dirty="0" smtClean="0">
                  <a:ln w="18415" cmpd="sng">
                    <a:solidFill>
                      <a:srgbClr val="FFFFFF"/>
                    </a:solidFill>
                    <a:prstDash val="solid"/>
                  </a:ln>
                  <a:solidFill>
                    <a:srgbClr val="FFFF00"/>
                  </a:solidFill>
                  <a:effectLst>
                    <a:glow rad="63500">
                      <a:schemeClr val="accent6">
                        <a:satMod val="175000"/>
                        <a:alpha val="40000"/>
                      </a:schemeClr>
                    </a:glow>
                    <a:outerShdw blurRad="63500" dir="3600000" algn="tl" rotWithShape="0">
                      <a:srgbClr val="000000">
                        <a:alpha val="70000"/>
                      </a:srgbClr>
                    </a:outerShdw>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rgbClr val="FFFFFF"/>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rgbClr val="FFFFFF"/>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rgbClr val="FFFFFF"/>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rgbClr val="FFFFFF"/>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rgbClr val="FFFFFF"/>
                  </a:solidFill>
                  <a:effectLst/>
                  <a:latin typeface="Arial" pitchFamily="34" charset="0"/>
                  <a:ea typeface="Arial"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ar-LB" sz="3600" b="1" i="0" u="none" strike="noStrike" cap="none" normalizeH="0" baseline="0" dirty="0" smtClean="0">
                    <a:ln>
                      <a:noFill/>
                    </a:ln>
                    <a:solidFill>
                      <a:schemeClr val="tx1"/>
                    </a:solidFill>
                    <a:effectLst/>
                    <a:latin typeface="Arial" pitchFamily="34" charset="0"/>
                    <a:ea typeface="Arial" pitchFamily="34" charset="0"/>
                    <a:cs typeface="Arial" pitchFamily="34" charset="0"/>
                  </a:rPr>
                  <a:t>بيروت – لبنان</a:t>
                </a:r>
                <a:endParaRPr kumimoji="0" lang="en-US" sz="1100" b="0" i="0" u="none" strike="noStrike" cap="none" normalizeH="0" baseline="0" dirty="0" smtClean="0">
                  <a:ln>
                    <a:noFill/>
                  </a:ln>
                  <a:solidFill>
                    <a:srgbClr val="FFFFFF"/>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81925" name="Group 5"/>
              <p:cNvGrpSpPr>
                <a:grpSpLocks/>
              </p:cNvGrpSpPr>
              <p:nvPr/>
            </p:nvGrpSpPr>
            <p:grpSpPr bwMode="auto">
              <a:xfrm>
                <a:off x="321" y="3424"/>
                <a:ext cx="3125" cy="6069"/>
                <a:chOff x="654" y="3599"/>
                <a:chExt cx="2880" cy="5760"/>
              </a:xfrm>
            </p:grpSpPr>
            <p:sp>
              <p:nvSpPr>
                <p:cNvPr id="81926" name="Rectangle 6"/>
                <p:cNvSpPr>
                  <a:spLocks noChangeArrowheads="1"/>
                </p:cNvSpPr>
                <p:nvPr/>
              </p:nvSpPr>
              <p:spPr bwMode="auto">
                <a:xfrm flipH="1">
                  <a:off x="2094" y="6479"/>
                  <a:ext cx="1440" cy="1440"/>
                </a:xfrm>
                <a:prstGeom prst="rect">
                  <a:avLst/>
                </a:prstGeom>
                <a:solidFill>
                  <a:srgbClr val="BEE89D">
                    <a:alpha val="80000"/>
                  </a:srgbClr>
                </a:solidFill>
                <a:ln w="12700">
                  <a:solidFill>
                    <a:srgbClr val="FFFFFF"/>
                  </a:solidFill>
                  <a:miter lim="800000"/>
                  <a:headEnd/>
                  <a:tailEnd/>
                </a:ln>
                <a:effectLst/>
              </p:spPr>
              <p:txBody>
                <a:bodyPr vert="horz" wrap="square" lIns="91440" tIns="45720" rIns="91440" bIns="45720" numCol="1" anchor="ctr" anchorCtr="0" compatLnSpc="1">
                  <a:prstTxWarp prst="textNoShape">
                    <a:avLst/>
                  </a:prstTxWarp>
                </a:bodyPr>
                <a:lstStyle/>
                <a:p>
                  <a:endParaRPr lang="en-US"/>
                </a:p>
              </p:txBody>
            </p:sp>
            <p:sp>
              <p:nvSpPr>
                <p:cNvPr id="81927" name="Rectangle 7"/>
                <p:cNvSpPr>
                  <a:spLocks noChangeArrowheads="1"/>
                </p:cNvSpPr>
                <p:nvPr/>
              </p:nvSpPr>
              <p:spPr bwMode="auto">
                <a:xfrm flipH="1">
                  <a:off x="2094" y="5039"/>
                  <a:ext cx="1440" cy="1440"/>
                </a:xfrm>
                <a:prstGeom prst="rect">
                  <a:avLst/>
                </a:prstGeom>
                <a:solidFill>
                  <a:srgbClr val="BEE89D">
                    <a:alpha val="50000"/>
                  </a:srgbClr>
                </a:solidFill>
                <a:ln w="12700">
                  <a:solidFill>
                    <a:srgbClr val="FFFFFF"/>
                  </a:solidFill>
                  <a:miter lim="800000"/>
                  <a:headEnd/>
                  <a:tailEnd/>
                </a:ln>
                <a:effectLst/>
              </p:spPr>
              <p:txBody>
                <a:bodyPr vert="horz" wrap="square" lIns="91440" tIns="45720" rIns="91440" bIns="45720" numCol="1" anchor="ctr" anchorCtr="0" compatLnSpc="1">
                  <a:prstTxWarp prst="textNoShape">
                    <a:avLst/>
                  </a:prstTxWarp>
                </a:bodyPr>
                <a:lstStyle/>
                <a:p>
                  <a:endParaRPr lang="en-US"/>
                </a:p>
              </p:txBody>
            </p:sp>
            <p:sp>
              <p:nvSpPr>
                <p:cNvPr id="81928" name="Rectangle 8"/>
                <p:cNvSpPr>
                  <a:spLocks noChangeArrowheads="1"/>
                </p:cNvSpPr>
                <p:nvPr/>
              </p:nvSpPr>
              <p:spPr bwMode="auto">
                <a:xfrm flipH="1">
                  <a:off x="654" y="5039"/>
                  <a:ext cx="1440" cy="1440"/>
                </a:xfrm>
                <a:prstGeom prst="rect">
                  <a:avLst/>
                </a:prstGeom>
                <a:solidFill>
                  <a:srgbClr val="BEE89D">
                    <a:alpha val="80000"/>
                  </a:srgbClr>
                </a:solidFill>
                <a:ln w="12700">
                  <a:solidFill>
                    <a:srgbClr val="FFFFFF"/>
                  </a:solidFill>
                  <a:miter lim="800000"/>
                  <a:headEnd/>
                  <a:tailEnd/>
                </a:ln>
                <a:effectLst/>
              </p:spPr>
              <p:txBody>
                <a:bodyPr vert="horz" wrap="square" lIns="91440" tIns="45720" rIns="91440" bIns="45720" numCol="1" anchor="ctr" anchorCtr="0" compatLnSpc="1">
                  <a:prstTxWarp prst="textNoShape">
                    <a:avLst/>
                  </a:prstTxWarp>
                </a:bodyPr>
                <a:lstStyle/>
                <a:p>
                  <a:endParaRPr lang="en-US"/>
                </a:p>
              </p:txBody>
            </p:sp>
            <p:sp>
              <p:nvSpPr>
                <p:cNvPr id="81929" name="Rectangle 9"/>
                <p:cNvSpPr>
                  <a:spLocks noChangeArrowheads="1"/>
                </p:cNvSpPr>
                <p:nvPr/>
              </p:nvSpPr>
              <p:spPr bwMode="auto">
                <a:xfrm flipH="1">
                  <a:off x="654" y="3599"/>
                  <a:ext cx="1440" cy="1440"/>
                </a:xfrm>
                <a:prstGeom prst="rect">
                  <a:avLst/>
                </a:prstGeom>
                <a:solidFill>
                  <a:srgbClr val="BEE89D">
                    <a:alpha val="50000"/>
                  </a:srgbClr>
                </a:solidFill>
                <a:ln w="12700">
                  <a:solidFill>
                    <a:srgbClr val="FFFFFF"/>
                  </a:solidFill>
                  <a:miter lim="800000"/>
                  <a:headEnd/>
                  <a:tailEnd/>
                </a:ln>
                <a:effectLst/>
              </p:spPr>
              <p:txBody>
                <a:bodyPr vert="horz" wrap="square" lIns="91440" tIns="45720" rIns="91440" bIns="45720" numCol="1" anchor="ctr" anchorCtr="0" compatLnSpc="1">
                  <a:prstTxWarp prst="textNoShape">
                    <a:avLst/>
                  </a:prstTxWarp>
                </a:bodyPr>
                <a:lstStyle/>
                <a:p>
                  <a:endParaRPr lang="en-US"/>
                </a:p>
              </p:txBody>
            </p:sp>
            <p:sp>
              <p:nvSpPr>
                <p:cNvPr id="81930" name="Rectangle 10"/>
                <p:cNvSpPr>
                  <a:spLocks noChangeArrowheads="1"/>
                </p:cNvSpPr>
                <p:nvPr/>
              </p:nvSpPr>
              <p:spPr bwMode="auto">
                <a:xfrm flipH="1">
                  <a:off x="654" y="6479"/>
                  <a:ext cx="1440" cy="1440"/>
                </a:xfrm>
                <a:prstGeom prst="rect">
                  <a:avLst/>
                </a:prstGeom>
                <a:solidFill>
                  <a:srgbClr val="BEE89D">
                    <a:alpha val="50000"/>
                  </a:srgbClr>
                </a:solidFill>
                <a:ln w="12700">
                  <a:solidFill>
                    <a:srgbClr val="FFFFFF"/>
                  </a:solidFill>
                  <a:miter lim="800000"/>
                  <a:headEnd/>
                  <a:tailEnd/>
                </a:ln>
                <a:effectLst/>
              </p:spPr>
              <p:txBody>
                <a:bodyPr vert="horz" wrap="square" lIns="91440" tIns="45720" rIns="91440" bIns="45720" numCol="1" anchor="ctr" anchorCtr="0" compatLnSpc="1">
                  <a:prstTxWarp prst="textNoShape">
                    <a:avLst/>
                  </a:prstTxWarp>
                </a:bodyPr>
                <a:lstStyle/>
                <a:p>
                  <a:endParaRPr lang="en-US"/>
                </a:p>
              </p:txBody>
            </p:sp>
            <p:sp>
              <p:nvSpPr>
                <p:cNvPr id="81931" name="Rectangle 11"/>
                <p:cNvSpPr>
                  <a:spLocks noChangeArrowheads="1"/>
                </p:cNvSpPr>
                <p:nvPr/>
              </p:nvSpPr>
              <p:spPr bwMode="auto">
                <a:xfrm flipH="1">
                  <a:off x="2094" y="7919"/>
                  <a:ext cx="1440" cy="1440"/>
                </a:xfrm>
                <a:prstGeom prst="rect">
                  <a:avLst/>
                </a:prstGeom>
                <a:solidFill>
                  <a:srgbClr val="BEE89D">
                    <a:alpha val="50000"/>
                  </a:srgbClr>
                </a:solidFill>
                <a:ln w="12700">
                  <a:solidFill>
                    <a:srgbClr val="FFFFFF"/>
                  </a:solidFill>
                  <a:miter lim="800000"/>
                  <a:headEnd/>
                  <a:tailEnd/>
                </a:ln>
                <a:effectLst/>
              </p:spPr>
              <p:txBody>
                <a:bodyPr vert="horz" wrap="square" lIns="91440" tIns="45720" rIns="91440" bIns="45720" numCol="1" anchor="ctr" anchorCtr="0" compatLnSpc="1">
                  <a:prstTxWarp prst="textNoShape">
                    <a:avLst/>
                  </a:prstTxWarp>
                </a:bodyPr>
                <a:lstStyle/>
                <a:p>
                  <a:endParaRPr lang="en-US"/>
                </a:p>
              </p:txBody>
            </p:sp>
          </p:grpSp>
          <p:sp>
            <p:nvSpPr>
              <p:cNvPr id="81932" name="Rectangle 12"/>
              <p:cNvSpPr>
                <a:spLocks noChangeArrowheads="1"/>
              </p:cNvSpPr>
              <p:nvPr/>
            </p:nvSpPr>
            <p:spPr bwMode="auto">
              <a:xfrm flipH="1">
                <a:off x="2690" y="359"/>
                <a:ext cx="1563" cy="1565"/>
              </a:xfrm>
              <a:prstGeom prst="rect">
                <a:avLst/>
              </a:prstGeom>
              <a:solidFill>
                <a:srgbClr val="EA157A"/>
              </a:solidFill>
              <a:ln w="12700">
                <a:solidFill>
                  <a:srgbClr val="FFFFFF"/>
                </a:solidFill>
                <a:miter lim="800000"/>
                <a:headEnd/>
                <a:tailEnd/>
              </a:ln>
              <a:effectLst/>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ar-LB" sz="1800" dirty="0" smtClean="0">
                    <a:solidFill>
                      <a:srgbClr val="FFFFFF"/>
                    </a:solidFill>
                    <a:ea typeface="Arial" pitchFamily="34" charset="0"/>
                  </a:rPr>
                  <a:t>تشرين الأول</a:t>
                </a:r>
                <a:r>
                  <a:rPr kumimoji="0" lang="ar-SA" sz="1800" b="0" i="0" u="none" strike="noStrike" cap="none" normalizeH="0" baseline="0" dirty="0" smtClean="0">
                    <a:ln>
                      <a:noFill/>
                    </a:ln>
                    <a:solidFill>
                      <a:srgbClr val="FFFFFF"/>
                    </a:solidFill>
                    <a:effectLst/>
                    <a:latin typeface="Arial" pitchFamily="34" charset="0"/>
                    <a:ea typeface="Arial" pitchFamily="34" charset="0"/>
                    <a:cs typeface="Arial" pitchFamily="34" charset="0"/>
                  </a:rPr>
                  <a:t> 201</a:t>
                </a:r>
                <a:r>
                  <a:rPr kumimoji="0" lang="ar-LB" sz="1800" b="0" i="0" u="none" strike="noStrike" cap="none" normalizeH="0" baseline="0" dirty="0" smtClean="0">
                    <a:ln>
                      <a:noFill/>
                    </a:ln>
                    <a:solidFill>
                      <a:srgbClr val="FFFFFF"/>
                    </a:solidFill>
                    <a:effectLst/>
                    <a:latin typeface="Arial" pitchFamily="34" charset="0"/>
                    <a:ea typeface="Arial" pitchFamily="34" charset="0"/>
                    <a:cs typeface="Arial" pitchFamily="34" charset="0"/>
                  </a:rPr>
                  <a:t>5</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grpSp>
          <p:nvGrpSpPr>
            <p:cNvPr id="81933" name="Group 13"/>
            <p:cNvGrpSpPr>
              <a:grpSpLocks/>
            </p:cNvGrpSpPr>
            <p:nvPr/>
          </p:nvGrpSpPr>
          <p:grpSpPr bwMode="auto">
            <a:xfrm>
              <a:off x="3516" y="13092"/>
              <a:ext cx="8099" cy="1671"/>
              <a:chOff x="3516" y="13092"/>
              <a:chExt cx="8099" cy="1671"/>
            </a:xfrm>
          </p:grpSpPr>
          <p:grpSp>
            <p:nvGrpSpPr>
              <p:cNvPr id="81934" name="Group 14"/>
              <p:cNvGrpSpPr>
                <a:grpSpLocks/>
              </p:cNvGrpSpPr>
              <p:nvPr/>
            </p:nvGrpSpPr>
            <p:grpSpPr bwMode="auto">
              <a:xfrm flipH="1" flipV="1">
                <a:off x="10833" y="13678"/>
                <a:ext cx="782" cy="1085"/>
                <a:chOff x="8754" y="13364"/>
                <a:chExt cx="2880" cy="4082"/>
              </a:xfrm>
            </p:grpSpPr>
            <p:sp>
              <p:nvSpPr>
                <p:cNvPr id="81935" name="Rectangle 15"/>
                <p:cNvSpPr>
                  <a:spLocks noChangeArrowheads="1"/>
                </p:cNvSpPr>
                <p:nvPr/>
              </p:nvSpPr>
              <p:spPr bwMode="auto">
                <a:xfrm flipH="1">
                  <a:off x="9959" y="13808"/>
                  <a:ext cx="1440" cy="1440"/>
                </a:xfrm>
                <a:prstGeom prst="rect">
                  <a:avLst/>
                </a:prstGeom>
                <a:solidFill>
                  <a:srgbClr val="BFBFBF">
                    <a:alpha val="50000"/>
                  </a:srgbClr>
                </a:solidFill>
                <a:ln w="12700">
                  <a:solidFill>
                    <a:srgbClr val="FFFFFF"/>
                  </a:solidFill>
                  <a:miter lim="800000"/>
                  <a:headEnd/>
                  <a:tailEnd/>
                </a:ln>
                <a:effectLst/>
              </p:spPr>
              <p:txBody>
                <a:bodyPr vert="horz" wrap="square" lIns="91440" tIns="45720" rIns="91440" bIns="45720" numCol="1" anchor="ctr" anchorCtr="0" compatLnSpc="1">
                  <a:prstTxWarp prst="textNoShape">
                    <a:avLst/>
                  </a:prstTxWarp>
                </a:bodyPr>
                <a:lstStyle/>
                <a:p>
                  <a:endParaRPr lang="en-US"/>
                </a:p>
              </p:txBody>
            </p:sp>
            <p:sp>
              <p:nvSpPr>
                <p:cNvPr id="81936" name="Rectangle 16"/>
                <p:cNvSpPr>
                  <a:spLocks noChangeArrowheads="1"/>
                </p:cNvSpPr>
                <p:nvPr/>
              </p:nvSpPr>
              <p:spPr bwMode="auto">
                <a:xfrm flipH="1">
                  <a:off x="9886" y="13365"/>
                  <a:ext cx="1748" cy="2431"/>
                </a:xfrm>
                <a:prstGeom prst="rect">
                  <a:avLst/>
                </a:prstGeom>
                <a:solidFill>
                  <a:srgbClr val="EA157A"/>
                </a:solidFill>
                <a:ln w="12700">
                  <a:solidFill>
                    <a:srgbClr val="FFFFFF"/>
                  </a:solidFill>
                  <a:miter lim="800000"/>
                  <a:headEnd/>
                  <a:tailEnd/>
                </a:ln>
                <a:effectLst/>
              </p:spPr>
              <p:txBody>
                <a:bodyPr vert="horz" wrap="square" lIns="91440" tIns="45720" rIns="91440" bIns="45720" numCol="1" anchor="ctr" anchorCtr="0" compatLnSpc="1">
                  <a:prstTxWarp prst="textNoShape">
                    <a:avLst/>
                  </a:prstTxWarp>
                </a:bodyPr>
                <a:lstStyle/>
                <a:p>
                  <a:endParaRPr lang="en-US"/>
                </a:p>
              </p:txBody>
            </p:sp>
            <p:sp>
              <p:nvSpPr>
                <p:cNvPr id="81937" name="Rectangle 17"/>
                <p:cNvSpPr>
                  <a:spLocks noChangeArrowheads="1"/>
                </p:cNvSpPr>
                <p:nvPr/>
              </p:nvSpPr>
              <p:spPr bwMode="auto">
                <a:xfrm flipH="1">
                  <a:off x="8754" y="13364"/>
                  <a:ext cx="1889" cy="4082"/>
                </a:xfrm>
                <a:prstGeom prst="rect">
                  <a:avLst/>
                </a:prstGeom>
                <a:solidFill>
                  <a:srgbClr val="BFBFBF">
                    <a:alpha val="50000"/>
                  </a:srgbClr>
                </a:solidFill>
                <a:ln w="12700">
                  <a:solidFill>
                    <a:srgbClr val="FFFFFF"/>
                  </a:solidFill>
                  <a:miter lim="800000"/>
                  <a:headEnd/>
                  <a:tailEnd/>
                </a:ln>
                <a:effectLst/>
              </p:spPr>
              <p:txBody>
                <a:bodyPr vert="horz" wrap="square" lIns="91440" tIns="45720" rIns="91440" bIns="45720" numCol="1" anchor="ctr" anchorCtr="0" compatLnSpc="1">
                  <a:prstTxWarp prst="textNoShape">
                    <a:avLst/>
                  </a:prstTxWarp>
                </a:bodyPr>
                <a:lstStyle/>
                <a:p>
                  <a:endParaRPr lang="en-US"/>
                </a:p>
              </p:txBody>
            </p:sp>
          </p:grpSp>
          <p:sp>
            <p:nvSpPr>
              <p:cNvPr id="81938" name="Rectangle 18"/>
              <p:cNvSpPr>
                <a:spLocks noChangeArrowheads="1"/>
              </p:cNvSpPr>
              <p:nvPr/>
            </p:nvSpPr>
            <p:spPr bwMode="auto">
              <a:xfrm>
                <a:off x="3516" y="13092"/>
                <a:ext cx="7105" cy="1464"/>
              </a:xfrm>
              <a:prstGeom prst="rect">
                <a:avLst/>
              </a:prstGeom>
              <a:noFill/>
              <a:ln w="12700">
                <a:noFill/>
                <a:miter lim="800000"/>
                <a:headEnd/>
                <a:tailEnd/>
              </a:ln>
              <a:effectLst/>
            </p:spPr>
            <p:txBody>
              <a:bodyPr vert="horz" wrap="square" lIns="91440" tIns="0" rIns="91440" bIns="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ar-LB" sz="2400" b="0" i="0" u="none" strike="noStrike" cap="none" normalizeH="0" baseline="0" dirty="0" smtClean="0">
                    <a:ln>
                      <a:noFill/>
                    </a:ln>
                    <a:solidFill>
                      <a:srgbClr val="FFFFFF"/>
                    </a:solidFill>
                    <a:effectLst/>
                    <a:latin typeface="Arial" pitchFamily="34" charset="0"/>
                    <a:ea typeface="Arial" pitchFamily="34" charset="0"/>
                    <a:cs typeface="Arial" pitchFamily="34" charset="0"/>
                  </a:rPr>
                  <a:t>تشرين الأول 2015</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grpSp>
      </p:grpSp>
      <p:pic>
        <p:nvPicPr>
          <p:cNvPr id="21" name="Sleep Away.mp3">
            <a:hlinkClick r:id="" action="ppaction://media"/>
          </p:cNvPr>
          <p:cNvPicPr>
            <a:picLocks noRot="1" noChangeAspect="1"/>
          </p:cNvPicPr>
          <p:nvPr>
            <a:audioFile r:link="rId1"/>
          </p:nvPr>
        </p:nvPicPr>
        <p:blipFill>
          <a:blip r:embed="rId4" cstate="print"/>
          <a:stretch>
            <a:fillRect/>
          </a:stretch>
        </p:blipFill>
        <p:spPr>
          <a:xfrm>
            <a:off x="990600" y="609600"/>
            <a:ext cx="244475" cy="244475"/>
          </a:xfrm>
          <a:prstGeom prst="rect">
            <a:avLst/>
          </a:prstGeom>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p:cTn id="7" fill="hold" display="0">
                  <p:stCondLst>
                    <p:cond delay="indefinite"/>
                  </p:stCondLst>
                  <p:endCondLst>
                    <p:cond evt="onPrev" delay="0">
                      <p:tgtEl>
                        <p:sldTgt/>
                      </p:tgtEl>
                    </p:cond>
                    <p:cond evt="onStopAudio" delay="0">
                      <p:tgtEl>
                        <p:sldTgt/>
                      </p:tgtEl>
                    </p:cond>
                  </p:endCondLst>
                </p:cTn>
                <p:tgtEl>
                  <p:spTgt spid="2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3" cstate="print"/>
          <a:srcRect/>
          <a:stretch>
            <a:fillRect/>
          </a:stretch>
        </p:blipFill>
        <p:spPr bwMode="auto">
          <a:xfrm>
            <a:off x="228600" y="228600"/>
            <a:ext cx="8915400" cy="6248400"/>
          </a:xfrm>
          <a:prstGeom prst="rect">
            <a:avLst/>
          </a:prstGeom>
          <a:ln>
            <a:noFill/>
          </a:ln>
          <a:effectLst>
            <a:outerShdw blurRad="190500" algn="tl" rotWithShape="0">
              <a:srgbClr val="000000">
                <a:alpha val="70000"/>
              </a:srgbClr>
            </a:outerShdw>
          </a:effectLst>
        </p:spPr>
      </p:pic>
    </p:spTree>
  </p:cSld>
  <p:clrMapOvr>
    <a:masterClrMapping/>
  </p:clrMapOvr>
  <p:transition>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81000" y="1752600"/>
            <a:ext cx="8153400" cy="3631763"/>
          </a:xfrm>
          <a:prstGeom prst="rect">
            <a:avLst/>
          </a:prstGeom>
        </p:spPr>
        <p:txBody>
          <a:bodyPr wrap="square">
            <a:spAutoFit/>
          </a:bodyPr>
          <a:lstStyle/>
          <a:p>
            <a:endParaRPr lang="en-US" sz="2000" dirty="0" smtClean="0">
              <a:latin typeface="Times New Roman" pitchFamily="18" charset="0"/>
              <a:cs typeface="Times New Roman" pitchFamily="18" charset="0"/>
            </a:endParaRPr>
          </a:p>
          <a:p>
            <a:pPr algn="r" rtl="1"/>
            <a:r>
              <a:rPr lang="ar-LB" sz="2000" dirty="0" smtClean="0"/>
              <a:t>المكان			:	لبنان – بيروت</a:t>
            </a:r>
            <a:endParaRPr lang="en-US" sz="2000" dirty="0" smtClean="0"/>
          </a:p>
          <a:p>
            <a:pPr algn="r" rtl="1"/>
            <a:r>
              <a:rPr lang="ar-LB" sz="2000" dirty="0" smtClean="0"/>
              <a:t>مساحة العقار</a:t>
            </a:r>
            <a:r>
              <a:rPr lang="en-US" sz="2000" dirty="0" smtClean="0"/>
              <a:t>		</a:t>
            </a:r>
            <a:r>
              <a:rPr lang="ar-LB" sz="2000" dirty="0" smtClean="0"/>
              <a:t>: 	3000 م²</a:t>
            </a:r>
            <a:endParaRPr lang="en-US" sz="2000" dirty="0" smtClean="0"/>
          </a:p>
          <a:p>
            <a:pPr algn="r" rtl="1"/>
            <a:r>
              <a:rPr lang="ar-LB" sz="2000" dirty="0" smtClean="0"/>
              <a:t>عدد الطوابق</a:t>
            </a:r>
            <a:r>
              <a:rPr lang="en-US" sz="2000" dirty="0" smtClean="0"/>
              <a:t>		</a:t>
            </a:r>
            <a:r>
              <a:rPr lang="ar-LB" sz="2000" dirty="0" smtClean="0"/>
              <a:t>:	9 طوابق</a:t>
            </a:r>
            <a:endParaRPr lang="en-US" sz="2000" dirty="0" smtClean="0"/>
          </a:p>
          <a:p>
            <a:pPr algn="r" rtl="1"/>
            <a:r>
              <a:rPr lang="ar-LB" sz="2000" dirty="0" smtClean="0"/>
              <a:t>			3 سفلي – الطابق الأرضي – 5 طوابق علوية – طابق تقني</a:t>
            </a:r>
            <a:endParaRPr lang="en-US" sz="2000" dirty="0" smtClean="0"/>
          </a:p>
          <a:p>
            <a:pPr algn="r" rtl="1"/>
            <a:r>
              <a:rPr lang="ar-LB" sz="2000" dirty="0" smtClean="0"/>
              <a:t>عدد الأسرة</a:t>
            </a:r>
            <a:r>
              <a:rPr lang="en-US" sz="2000" dirty="0" smtClean="0"/>
              <a:t>		</a:t>
            </a:r>
            <a:r>
              <a:rPr lang="ar-LB" sz="2000" dirty="0" smtClean="0"/>
              <a:t>	: 	200 سرير (سرير واحد في كل غرفة)</a:t>
            </a:r>
            <a:endParaRPr lang="en-US" sz="2000" dirty="0" smtClean="0"/>
          </a:p>
          <a:p>
            <a:pPr algn="r" rtl="1"/>
            <a:r>
              <a:rPr lang="ar-LB" sz="2000" dirty="0" smtClean="0"/>
              <a:t>إشغال الأسِرة</a:t>
            </a:r>
            <a:r>
              <a:rPr lang="en-US" sz="2000" dirty="0" smtClean="0"/>
              <a:t>		</a:t>
            </a:r>
            <a:r>
              <a:rPr lang="ar-LB" sz="2000" dirty="0" smtClean="0"/>
              <a:t>:	350 يوماً في السنة كحد أقصى</a:t>
            </a:r>
            <a:endParaRPr lang="en-US" sz="2000" dirty="0" smtClean="0"/>
          </a:p>
          <a:p>
            <a:pPr algn="r" rtl="1"/>
            <a:r>
              <a:rPr lang="ar-LB" sz="2000" dirty="0" smtClean="0"/>
              <a:t>الجهاز الطبي والاداري</a:t>
            </a:r>
            <a:r>
              <a:rPr lang="en-US" sz="2000" dirty="0" smtClean="0"/>
              <a:t>	</a:t>
            </a:r>
            <a:r>
              <a:rPr lang="ar-LB" sz="2000" dirty="0" smtClean="0"/>
              <a:t>:        </a:t>
            </a:r>
            <a:r>
              <a:rPr lang="en-US" dirty="0" smtClean="0"/>
              <a:t>Skilled Hospital Management and</a:t>
            </a:r>
            <a:r>
              <a:rPr lang="en-US" sz="2000" dirty="0" smtClean="0"/>
              <a:t> </a:t>
            </a:r>
            <a:r>
              <a:rPr lang="en-US" dirty="0" smtClean="0"/>
              <a:t>Medical Team</a:t>
            </a:r>
            <a:endParaRPr lang="en-US" dirty="0"/>
          </a:p>
        </p:txBody>
      </p:sp>
      <p:sp>
        <p:nvSpPr>
          <p:cNvPr id="124930" name="AutoShape 2"/>
          <p:cNvSpPr>
            <a:spLocks noGrp="1" noChangeArrowheads="1"/>
          </p:cNvSpPr>
          <p:nvPr>
            <p:ph type="title" idx="4294967295"/>
          </p:nvPr>
        </p:nvSpPr>
        <p:spPr bwMode="auto">
          <a:xfrm>
            <a:off x="1828800" y="304800"/>
            <a:ext cx="5638800" cy="1216025"/>
          </a:xfrm>
          <a:prstGeom prst="roundRect">
            <a:avLst>
              <a:gd name="adj" fmla="val 16667"/>
            </a:avLst>
          </a:prstGeom>
          <a:solidFill>
            <a:srgbClr val="DDD8C2"/>
          </a:solidFill>
          <a:ln w="38100">
            <a:solidFill>
              <a:srgbClr val="95B3D7"/>
            </a:solidFill>
            <a:round/>
            <a:headEnd/>
            <a:tailEnd/>
          </a:ln>
          <a:effectLst>
            <a:outerShdw dist="107763" dir="2700000" algn="ctr" rotWithShape="0">
              <a:srgbClr val="205867">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endParaRPr kumimoji="0" lang="en-US" sz="2600" b="1"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ar-LB" sz="2600" b="1" i="0" u="none" strike="noStrike" cap="none" normalizeH="0" baseline="0" smtClean="0">
                <a:ln>
                  <a:noFill/>
                </a:ln>
                <a:solidFill>
                  <a:srgbClr val="002060"/>
                </a:solidFill>
                <a:effectLst/>
                <a:latin typeface="Arial" pitchFamily="34" charset="0"/>
                <a:ea typeface="Arial" pitchFamily="34" charset="0"/>
                <a:cs typeface="Arial" pitchFamily="34" charset="0"/>
              </a:rPr>
              <a:t>دراسة مشروع مستشفى</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9600" y="1295400"/>
            <a:ext cx="8077200" cy="4078039"/>
          </a:xfrm>
          <a:prstGeom prst="rect">
            <a:avLst/>
          </a:prstGeom>
        </p:spPr>
        <p:txBody>
          <a:bodyPr wrap="square">
            <a:spAutoFit/>
          </a:bodyPr>
          <a:lstStyle/>
          <a:p>
            <a:endParaRPr lang="en-US" sz="2000" dirty="0" smtClean="0">
              <a:latin typeface="Times New Roman" pitchFamily="18" charset="0"/>
              <a:cs typeface="Times New Roman" pitchFamily="18" charset="0"/>
            </a:endParaRPr>
          </a:p>
          <a:p>
            <a:pPr marL="457200" lvl="0" indent="-457200" algn="r" rtl="1">
              <a:buFont typeface="Wingdings" pitchFamily="2" charset="2"/>
              <a:buChar char="ü"/>
            </a:pPr>
            <a:r>
              <a:rPr lang="ar-LB" sz="2200" dirty="0" smtClean="0"/>
              <a:t>يتواجد العقار في منطقة مكتظة بالسكان من العاصمة بيروت ضمن شوارع مزدحة الى حد ما، وهو مستشفى خاص. </a:t>
            </a:r>
            <a:endParaRPr lang="en-US" sz="2200" dirty="0" smtClean="0"/>
          </a:p>
          <a:p>
            <a:pPr marL="457200" lvl="0" indent="-457200" algn="r" rtl="1">
              <a:buFont typeface="Wingdings" pitchFamily="2" charset="2"/>
              <a:buChar char="ü"/>
            </a:pPr>
            <a:r>
              <a:rPr lang="ar-LB" sz="2200" dirty="0" smtClean="0"/>
              <a:t>تواجد مخيمات اللاجئين الفلسطينيين (مخيم شاتيلا – مخيم صبرا – مخيم مار إلياس – مخيم برج البراجنة) في بيروت والضواحي.</a:t>
            </a:r>
            <a:r>
              <a:rPr lang="en-US" sz="2200" dirty="0" smtClean="0"/>
              <a:t> </a:t>
            </a:r>
          </a:p>
          <a:p>
            <a:pPr marL="457200" lvl="0" indent="-457200" algn="r" rtl="1">
              <a:buFont typeface="Wingdings" pitchFamily="2" charset="2"/>
              <a:buChar char="ü"/>
            </a:pPr>
            <a:r>
              <a:rPr lang="ar-LB" sz="2200" dirty="0" smtClean="0"/>
              <a:t>يبلغ </a:t>
            </a:r>
            <a:r>
              <a:rPr lang="ar-LB" sz="2200" dirty="0" smtClean="0"/>
              <a:t>تعداد سكان المنطقة ما يقارب المليون نسمة من لبنانيين وفلسطينيين ووافدين من الخارج وهي الشريحة الأساسية المباشرة التي سوف تتلقى الخدمة الطبية. لذلك فإن الحاجة أصبحت ملحة لبناء مستشفى وهي مرجع يعود اليها الناس في تقييم الخدمات الصحية والإجتماعية وتأمين الخدمات والعلاجات الطبية المتطورة. </a:t>
            </a:r>
            <a:endParaRPr lang="en-US" sz="2200" dirty="0" smtClean="0"/>
          </a:p>
          <a:p>
            <a:pPr marL="457200" indent="-457200" rtl="1">
              <a:buFont typeface="+mj-lt"/>
              <a:buAutoNum type="arabicParenR"/>
            </a:pPr>
            <a:endParaRPr lang="en-US" sz="2000" dirty="0"/>
          </a:p>
        </p:txBody>
      </p:sp>
      <p:sp>
        <p:nvSpPr>
          <p:cNvPr id="106497" name="AutoShape 1"/>
          <p:cNvSpPr>
            <a:spLocks noGrp="1" noChangeArrowheads="1"/>
          </p:cNvSpPr>
          <p:nvPr>
            <p:ph type="title" idx="4294967295"/>
          </p:nvPr>
        </p:nvSpPr>
        <p:spPr bwMode="auto">
          <a:xfrm>
            <a:off x="1981200" y="228600"/>
            <a:ext cx="5029200" cy="1292225"/>
          </a:xfrm>
          <a:prstGeom prst="sun">
            <a:avLst>
              <a:gd name="adj" fmla="val 25000"/>
            </a:avLst>
          </a:prstGeom>
          <a:solidFill>
            <a:srgbClr val="CCC0D9"/>
          </a:solidFill>
          <a:ln w="63500">
            <a:solidFill>
              <a:srgbClr val="FBD4B4"/>
            </a:solidFill>
            <a:miter lim="800000"/>
            <a:headEnd/>
            <a:tailEnd/>
          </a:ln>
          <a:effectLst>
            <a:outerShdw dist="35921" dir="2700000" algn="ctr" rotWithShape="0">
              <a:srgbClr val="868686"/>
            </a:outerShdw>
          </a:effec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LB" sz="1400" b="1" i="0" u="none" strike="noStrike" cap="none" normalizeH="0" baseline="0" dirty="0" smtClean="0">
                <a:ln>
                  <a:noFill/>
                </a:ln>
                <a:solidFill>
                  <a:srgbClr val="C00000"/>
                </a:solidFill>
                <a:effectLst/>
                <a:latin typeface="Arial" pitchFamily="34" charset="0"/>
                <a:ea typeface="Arial" pitchFamily="34" charset="0"/>
                <a:cs typeface="Arial" pitchFamily="34" charset="0"/>
              </a:rPr>
              <a:t>  </a:t>
            </a:r>
            <a:r>
              <a:rPr kumimoji="0" lang="ar-LB" sz="1400" b="1" i="0" u="sng" strike="noStrike" cap="none" normalizeH="0" baseline="0" dirty="0" smtClean="0">
                <a:ln>
                  <a:noFill/>
                </a:ln>
                <a:solidFill>
                  <a:srgbClr val="C00000"/>
                </a:solidFill>
                <a:effectLst/>
                <a:latin typeface="Arial" pitchFamily="34" charset="0"/>
                <a:ea typeface="Arial" pitchFamily="34" charset="0"/>
                <a:cs typeface="Arial" pitchFamily="34" charset="0"/>
              </a:rPr>
              <a:t>الحاجة لهذا المشروع</a:t>
            </a:r>
            <a:r>
              <a:rPr kumimoji="0" lang="en-US" sz="1100" b="0" i="0" u="none" strike="noStrike" cap="none" normalizeH="0" baseline="0" dirty="0" smtClean="0">
                <a:ln>
                  <a:noFill/>
                </a:ln>
                <a:solidFill>
                  <a:schemeClr val="tx1"/>
                </a:solidFill>
                <a:effectLst/>
                <a:latin typeface="Calibri" pitchFamily="34" charset="0"/>
                <a:ea typeface="Arial" pitchFamily="34"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9600" y="1295400"/>
            <a:ext cx="8077200" cy="5524589"/>
          </a:xfrm>
          <a:prstGeom prst="rect">
            <a:avLst/>
          </a:prstGeom>
        </p:spPr>
        <p:txBody>
          <a:bodyPr wrap="square">
            <a:spAutoFit/>
          </a:bodyPr>
          <a:lstStyle/>
          <a:p>
            <a:endParaRPr lang="en-US" sz="2000" dirty="0" smtClean="0">
              <a:latin typeface="Times New Roman" pitchFamily="18" charset="0"/>
              <a:cs typeface="Times New Roman" pitchFamily="18" charset="0"/>
            </a:endParaRPr>
          </a:p>
          <a:p>
            <a:pPr marL="457200" lvl="0" indent="-457200" algn="r" rtl="1">
              <a:buFont typeface="Wingdings" pitchFamily="2" charset="2"/>
              <a:buChar char="ü"/>
            </a:pPr>
            <a:r>
              <a:rPr lang="ar-LB" sz="2200" dirty="0" smtClean="0"/>
              <a:t>إعتماد أهالي سكان المناطق الأخرى البقاع – الشمال/ عكار – الجنوب على الطبابة في العاصمة بيروت.</a:t>
            </a:r>
            <a:endParaRPr lang="en-US" sz="2200" dirty="0" smtClean="0"/>
          </a:p>
          <a:p>
            <a:pPr marL="457200" lvl="0" indent="-457200" algn="r" rtl="1">
              <a:buFont typeface="Wingdings" pitchFamily="2" charset="2"/>
              <a:buChar char="ü"/>
            </a:pPr>
            <a:r>
              <a:rPr lang="ar-LB" sz="2200" dirty="0" smtClean="0"/>
              <a:t>إن الجمعية الطبية الاسلامية تُعنى بالرعاية الصحية الأولية منذ عام 1984</a:t>
            </a:r>
            <a:r>
              <a:rPr lang="en-US" sz="2200" dirty="0" smtClean="0"/>
              <a:t> </a:t>
            </a:r>
          </a:p>
          <a:p>
            <a:pPr marL="457200" lvl="0" indent="-457200" algn="r" rtl="1">
              <a:buFont typeface="Wingdings" pitchFamily="2" charset="2"/>
              <a:buChar char="ü"/>
            </a:pPr>
            <a:r>
              <a:rPr lang="ar-LB" sz="2200" dirty="0" smtClean="0"/>
              <a:t>تراعي الجمعية الطبية الاسلامية المستوى الإقتصادي والإجتماعي للمقيمين في المنطقة.</a:t>
            </a:r>
            <a:r>
              <a:rPr lang="en-US" sz="2200" dirty="0" smtClean="0"/>
              <a:t> </a:t>
            </a:r>
          </a:p>
          <a:p>
            <a:pPr marL="457200" lvl="0" indent="-457200" algn="r" rtl="1">
              <a:buFont typeface="Wingdings" pitchFamily="2" charset="2"/>
              <a:buChar char="ü"/>
            </a:pPr>
            <a:r>
              <a:rPr lang="ar-LB" sz="2200" dirty="0" smtClean="0"/>
              <a:t>عدم قدرة المؤسسات الحكومية الاستشفائية على تأمين أسِرة كافية لسكان العاصمة.</a:t>
            </a:r>
            <a:r>
              <a:rPr lang="en-US" sz="2200" dirty="0" smtClean="0"/>
              <a:t> </a:t>
            </a:r>
          </a:p>
          <a:p>
            <a:pPr marL="457200" lvl="0" indent="-457200" algn="r" rtl="1">
              <a:buFont typeface="Wingdings" pitchFamily="2" charset="2"/>
              <a:buChar char="ü"/>
            </a:pPr>
            <a:r>
              <a:rPr lang="ar-LB" sz="2200" dirty="0" smtClean="0"/>
              <a:t>عدم قدرة المؤسسات الطبية الغير الحكومية على إستيعاب أعداد المرضى في العاصمة.</a:t>
            </a:r>
            <a:r>
              <a:rPr lang="en-US" sz="2200" dirty="0" smtClean="0"/>
              <a:t> </a:t>
            </a:r>
          </a:p>
          <a:p>
            <a:pPr marL="457200" lvl="0" indent="-457200" algn="r" rtl="1">
              <a:buFont typeface="Wingdings" pitchFamily="2" charset="2"/>
              <a:buChar char="ü"/>
            </a:pPr>
            <a:r>
              <a:rPr lang="ar-LB" sz="2200" dirty="0" smtClean="0"/>
              <a:t>إن الاختصاصات وتوزيع الأسِرة مدروس للغاية لكي تزداد الإنتاجية.</a:t>
            </a:r>
            <a:endParaRPr lang="en-US" sz="2200" dirty="0" smtClean="0"/>
          </a:p>
          <a:p>
            <a:pPr marL="457200" lvl="0" indent="-457200" algn="r" rtl="1">
              <a:buFont typeface="Wingdings" pitchFamily="2" charset="2"/>
              <a:buChar char="ü"/>
            </a:pPr>
            <a:r>
              <a:rPr lang="ar-LB" sz="2200" dirty="0" smtClean="0"/>
              <a:t>إن المعدلات والمعايير اللبنانية تسمح بسرير واحد لكل 1,000 نسمة.</a:t>
            </a:r>
            <a:endParaRPr lang="en-US" sz="2200" dirty="0" smtClean="0"/>
          </a:p>
          <a:p>
            <a:pPr algn="r"/>
            <a:r>
              <a:rPr lang="ar-LB" sz="2400" dirty="0" smtClean="0"/>
              <a:t> </a:t>
            </a:r>
            <a:endParaRPr lang="en-US" sz="2400" dirty="0"/>
          </a:p>
        </p:txBody>
      </p:sp>
      <p:sp>
        <p:nvSpPr>
          <p:cNvPr id="106497" name="AutoShape 1"/>
          <p:cNvSpPr>
            <a:spLocks noGrp="1" noChangeArrowheads="1"/>
          </p:cNvSpPr>
          <p:nvPr>
            <p:ph type="title" idx="4294967295"/>
          </p:nvPr>
        </p:nvSpPr>
        <p:spPr bwMode="auto">
          <a:xfrm>
            <a:off x="1981200" y="228600"/>
            <a:ext cx="5029200" cy="1292225"/>
          </a:xfrm>
          <a:prstGeom prst="sun">
            <a:avLst>
              <a:gd name="adj" fmla="val 25000"/>
            </a:avLst>
          </a:prstGeom>
          <a:solidFill>
            <a:srgbClr val="CCC0D9"/>
          </a:solidFill>
          <a:ln w="63500">
            <a:solidFill>
              <a:srgbClr val="FBD4B4"/>
            </a:solidFill>
            <a:miter lim="800000"/>
            <a:headEnd/>
            <a:tailEnd/>
          </a:ln>
          <a:effectLst>
            <a:outerShdw dist="35921" dir="2700000" algn="ctr" rotWithShape="0">
              <a:srgbClr val="868686"/>
            </a:outerShdw>
          </a:effec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LB" sz="1400" b="1" i="0" u="none" strike="noStrike" cap="none" normalizeH="0" baseline="0" dirty="0" smtClean="0">
                <a:ln>
                  <a:noFill/>
                </a:ln>
                <a:solidFill>
                  <a:srgbClr val="C00000"/>
                </a:solidFill>
                <a:effectLst/>
                <a:latin typeface="Arial" pitchFamily="34" charset="0"/>
                <a:ea typeface="Arial" pitchFamily="34" charset="0"/>
                <a:cs typeface="Arial" pitchFamily="34" charset="0"/>
              </a:rPr>
              <a:t>  </a:t>
            </a:r>
            <a:r>
              <a:rPr kumimoji="0" lang="ar-LB" sz="1400" b="1" i="0" u="sng" strike="noStrike" cap="none" normalizeH="0" baseline="0" dirty="0" smtClean="0">
                <a:ln>
                  <a:noFill/>
                </a:ln>
                <a:solidFill>
                  <a:srgbClr val="C00000"/>
                </a:solidFill>
                <a:effectLst/>
                <a:latin typeface="Arial" pitchFamily="34" charset="0"/>
                <a:ea typeface="Arial" pitchFamily="34" charset="0"/>
                <a:cs typeface="Arial" pitchFamily="34" charset="0"/>
              </a:rPr>
              <a:t>الحاجة لهذا المشروع</a:t>
            </a:r>
            <a:r>
              <a:rPr kumimoji="0" lang="en-US" sz="1100" b="0" i="0" u="none" strike="noStrike" cap="none" normalizeH="0" baseline="0" dirty="0" smtClean="0">
                <a:ln>
                  <a:noFill/>
                </a:ln>
                <a:solidFill>
                  <a:schemeClr val="tx1"/>
                </a:solidFill>
                <a:effectLst/>
                <a:latin typeface="Calibri" pitchFamily="34" charset="0"/>
                <a:ea typeface="Arial" pitchFamily="34"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762000"/>
            <a:ext cx="7696200" cy="5201424"/>
          </a:xfrm>
          <a:prstGeom prst="rect">
            <a:avLst/>
          </a:prstGeom>
        </p:spPr>
        <p:txBody>
          <a:bodyPr wrap="square">
            <a:spAutoFit/>
          </a:bodyPr>
          <a:lstStyle/>
          <a:p>
            <a:endParaRPr lang="en-US" sz="2000" dirty="0" smtClean="0">
              <a:latin typeface="Times New Roman" pitchFamily="18" charset="0"/>
              <a:cs typeface="Times New Roman" pitchFamily="18" charset="0"/>
            </a:endParaRPr>
          </a:p>
          <a:p>
            <a:pPr rtl="1"/>
            <a:r>
              <a:rPr lang="ar-LB" sz="2400" u="sng" dirty="0" smtClean="0"/>
              <a:t>الأقسام التخصصية تحتوي </a:t>
            </a:r>
            <a:r>
              <a:rPr lang="ar-LB" sz="2400" u="sng" dirty="0" smtClean="0"/>
              <a:t>على التالي:</a:t>
            </a:r>
            <a:endParaRPr lang="en-US" sz="2400" dirty="0" smtClean="0"/>
          </a:p>
          <a:p>
            <a:pPr lvl="0" algn="r" rtl="1">
              <a:buFont typeface="Wingdings" pitchFamily="2" charset="2"/>
              <a:buChar char="§"/>
            </a:pPr>
            <a:r>
              <a:rPr lang="en-US" sz="2400" dirty="0" smtClean="0"/>
              <a:t>Medical Floor</a:t>
            </a:r>
          </a:p>
          <a:p>
            <a:pPr lvl="0" algn="r" rtl="1">
              <a:buFont typeface="Wingdings" pitchFamily="2" charset="2"/>
              <a:buChar char="§"/>
            </a:pPr>
            <a:r>
              <a:rPr lang="en-US" sz="2400" dirty="0" smtClean="0"/>
              <a:t>Surgical Floor</a:t>
            </a:r>
          </a:p>
          <a:p>
            <a:pPr algn="r" rtl="1">
              <a:buFont typeface="Wingdings" pitchFamily="2" charset="2"/>
              <a:buChar char="§"/>
            </a:pPr>
            <a:r>
              <a:rPr lang="ar-LB" sz="2400" dirty="0" smtClean="0"/>
              <a:t>غرف العمليات مجهزة بأحدث التقنيات الجراحية التي تؤمن للجراح إجراء أهم الجراحات بكل فروعها.</a:t>
            </a:r>
            <a:endParaRPr lang="en-US" sz="2400" dirty="0" smtClean="0"/>
          </a:p>
          <a:p>
            <a:pPr lvl="0" algn="r" rtl="1">
              <a:buFont typeface="Wingdings" pitchFamily="2" charset="2"/>
              <a:buChar char="§"/>
            </a:pPr>
            <a:r>
              <a:rPr lang="en-US" sz="2400" dirty="0" smtClean="0"/>
              <a:t>Pediatric + ICN + ICP</a:t>
            </a:r>
          </a:p>
          <a:p>
            <a:pPr lvl="0" algn="r" rtl="1">
              <a:buFont typeface="Wingdings" pitchFamily="2" charset="2"/>
              <a:buChar char="§"/>
            </a:pPr>
            <a:r>
              <a:rPr lang="en-US" sz="2400" dirty="0" err="1" smtClean="0"/>
              <a:t>Obgyn</a:t>
            </a:r>
            <a:r>
              <a:rPr lang="en-US" sz="2400" dirty="0" smtClean="0"/>
              <a:t>  + Delivery – IVF – Nursery</a:t>
            </a:r>
          </a:p>
          <a:p>
            <a:pPr lvl="0" algn="r" rtl="1">
              <a:buFont typeface="Wingdings" pitchFamily="2" charset="2"/>
              <a:buChar char="§"/>
            </a:pPr>
            <a:r>
              <a:rPr lang="en-US" sz="2400" dirty="0" smtClean="0"/>
              <a:t>ICU + CCU + Kidney Dialysis</a:t>
            </a:r>
          </a:p>
          <a:p>
            <a:pPr lvl="0" algn="r" rtl="1">
              <a:buFont typeface="Wingdings" pitchFamily="2" charset="2"/>
              <a:buChar char="§"/>
            </a:pPr>
            <a:r>
              <a:rPr lang="en-US" sz="2400" dirty="0" smtClean="0"/>
              <a:t>Hematology &amp; Oncology</a:t>
            </a:r>
            <a:endParaRPr lang="en-US" sz="2400" dirty="0"/>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1524000"/>
            <a:ext cx="7696200" cy="3724096"/>
          </a:xfrm>
          <a:prstGeom prst="rect">
            <a:avLst/>
          </a:prstGeom>
        </p:spPr>
        <p:txBody>
          <a:bodyPr wrap="square">
            <a:spAutoFit/>
          </a:bodyPr>
          <a:lstStyle/>
          <a:p>
            <a:endParaRPr lang="en-US" sz="2000" dirty="0" smtClean="0">
              <a:latin typeface="Times New Roman" pitchFamily="18" charset="0"/>
              <a:cs typeface="Times New Roman" pitchFamily="18" charset="0"/>
            </a:endParaRPr>
          </a:p>
          <a:p>
            <a:pPr lvl="0" algn="r" rtl="1">
              <a:buFont typeface="Wingdings" pitchFamily="2" charset="2"/>
              <a:buChar char="§"/>
            </a:pPr>
            <a:r>
              <a:rPr lang="ar-LB" sz="1800" dirty="0" smtClean="0"/>
              <a:t>نقدم </a:t>
            </a:r>
            <a:r>
              <a:rPr lang="en-US" sz="1800" dirty="0" smtClean="0"/>
              <a:t>Ambulatory Services  + Endoscopy</a:t>
            </a:r>
          </a:p>
          <a:p>
            <a:pPr lvl="0" algn="r" rtl="1">
              <a:buFont typeface="Wingdings" pitchFamily="2" charset="2"/>
              <a:buChar char="§"/>
            </a:pPr>
            <a:r>
              <a:rPr lang="en-US" sz="1800" dirty="0" smtClean="0"/>
              <a:t>Private Clinics – Auditorium</a:t>
            </a:r>
            <a:r>
              <a:rPr lang="ar-LB" sz="1800" dirty="0" smtClean="0"/>
              <a:t> + مصلى  </a:t>
            </a:r>
            <a:endParaRPr lang="en-US" sz="1800" dirty="0" smtClean="0"/>
          </a:p>
          <a:p>
            <a:pPr lvl="0" algn="r" rtl="1">
              <a:buFont typeface="Wingdings" pitchFamily="2" charset="2"/>
              <a:buChar char="§"/>
            </a:pPr>
            <a:r>
              <a:rPr lang="en-US" sz="1800" dirty="0" smtClean="0"/>
              <a:t>Administration – Coffee Shop – Pharmacy</a:t>
            </a:r>
          </a:p>
          <a:p>
            <a:pPr lvl="0" algn="r" rtl="1">
              <a:buFont typeface="Wingdings" pitchFamily="2" charset="2"/>
              <a:buChar char="§"/>
            </a:pPr>
            <a:r>
              <a:rPr lang="en-US" sz="1800" dirty="0" smtClean="0"/>
              <a:t>Operating Room + Recovery + CSD</a:t>
            </a:r>
          </a:p>
          <a:p>
            <a:pPr lvl="0" algn="r" rtl="1">
              <a:buFont typeface="Wingdings" pitchFamily="2" charset="2"/>
              <a:buChar char="§"/>
            </a:pPr>
            <a:r>
              <a:rPr lang="en-US" sz="1800" dirty="0" smtClean="0"/>
              <a:t>Emergency Room  - X-Ray Department </a:t>
            </a:r>
            <a:endParaRPr lang="ar-LB" sz="1800" dirty="0" smtClean="0"/>
          </a:p>
          <a:p>
            <a:pPr lvl="0" algn="r" rtl="1">
              <a:buFont typeface="Wingdings" pitchFamily="2" charset="2"/>
              <a:buChar char="§"/>
            </a:pPr>
            <a:r>
              <a:rPr lang="en-US" sz="1800" dirty="0" smtClean="0"/>
              <a:t>Laboratory – Bacteriology</a:t>
            </a:r>
          </a:p>
          <a:p>
            <a:pPr lvl="0" algn="r" rtl="1">
              <a:buFont typeface="Wingdings" pitchFamily="2" charset="2"/>
              <a:buChar char="§"/>
            </a:pPr>
            <a:r>
              <a:rPr lang="en-US" sz="1800" dirty="0" smtClean="0"/>
              <a:t>Maintenance – Laundry – Ironing – Morgue Kitchen + Store </a:t>
            </a:r>
          </a:p>
          <a:p>
            <a:pPr rtl="1"/>
            <a:endParaRPr lang="en-US" sz="1800" dirty="0"/>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1066800"/>
            <a:ext cx="7696200" cy="5693866"/>
          </a:xfrm>
          <a:prstGeom prst="rect">
            <a:avLst/>
          </a:prstGeom>
        </p:spPr>
        <p:txBody>
          <a:bodyPr wrap="square">
            <a:spAutoFit/>
          </a:bodyPr>
          <a:lstStyle/>
          <a:p>
            <a:pPr rtl="1"/>
            <a:r>
              <a:rPr lang="ar-LB" sz="2800" u="sng" dirty="0" smtClean="0"/>
              <a:t>كما أن المستشفى ستتعاون مع:</a:t>
            </a:r>
            <a:endParaRPr lang="en-US" sz="2800" dirty="0" smtClean="0"/>
          </a:p>
          <a:p>
            <a:pPr lvl="0" rtl="1"/>
            <a:r>
              <a:rPr lang="ar-LB" sz="2800" u="sng" dirty="0" smtClean="0"/>
              <a:t>المؤسسات الضامنة:</a:t>
            </a:r>
            <a:r>
              <a:rPr lang="ar-LB" sz="2800" dirty="0" smtClean="0"/>
              <a:t> وهو يستقبل كافة أنواع الخدمات</a:t>
            </a:r>
            <a:endParaRPr lang="en-US" sz="2800" dirty="0" smtClean="0"/>
          </a:p>
          <a:p>
            <a:pPr lvl="0" algn="r" rtl="1">
              <a:buFont typeface="Wingdings" pitchFamily="2" charset="2"/>
              <a:buChar char="v"/>
            </a:pPr>
            <a:r>
              <a:rPr lang="ar-LB" sz="2400" dirty="0" smtClean="0"/>
              <a:t>شركات التأمين</a:t>
            </a:r>
            <a:endParaRPr lang="en-US" sz="2400" dirty="0" smtClean="0"/>
          </a:p>
          <a:p>
            <a:pPr lvl="0" algn="r" rtl="1">
              <a:buFont typeface="Wingdings" pitchFamily="2" charset="2"/>
              <a:buChar char="v"/>
            </a:pPr>
            <a:r>
              <a:rPr lang="ar-LB" sz="2400" dirty="0" smtClean="0"/>
              <a:t>مرضى </a:t>
            </a:r>
            <a:r>
              <a:rPr lang="ar-LB" sz="2400" dirty="0" smtClean="0"/>
              <a:t>وزارة </a:t>
            </a:r>
            <a:r>
              <a:rPr lang="ar-LB" sz="2400" dirty="0" smtClean="0"/>
              <a:t>الصحة</a:t>
            </a:r>
            <a:endParaRPr lang="en-US" sz="2400" dirty="0" smtClean="0"/>
          </a:p>
          <a:p>
            <a:pPr lvl="0" algn="r" rtl="1">
              <a:buFont typeface="Wingdings" pitchFamily="2" charset="2"/>
              <a:buChar char="v"/>
            </a:pPr>
            <a:r>
              <a:rPr lang="ar-LB" sz="2400" dirty="0" smtClean="0"/>
              <a:t>ضمان </a:t>
            </a:r>
            <a:endParaRPr lang="en-US" sz="2400" dirty="0" smtClean="0"/>
          </a:p>
          <a:p>
            <a:pPr lvl="0" algn="r" rtl="1">
              <a:buFont typeface="Wingdings" pitchFamily="2" charset="2"/>
              <a:buChar char="v"/>
            </a:pPr>
            <a:r>
              <a:rPr lang="ar-LB" sz="2400" dirty="0" smtClean="0"/>
              <a:t>تعاونية الدولة</a:t>
            </a:r>
            <a:endParaRPr lang="en-US" sz="2400" dirty="0" smtClean="0"/>
          </a:p>
          <a:p>
            <a:pPr lvl="0" algn="r" rtl="1">
              <a:buFont typeface="Wingdings" pitchFamily="2" charset="2"/>
              <a:buChar char="v"/>
            </a:pPr>
            <a:r>
              <a:rPr lang="ar-LB" sz="2400" dirty="0" smtClean="0"/>
              <a:t>قوى الأمن والجيش</a:t>
            </a:r>
            <a:endParaRPr lang="en-US" sz="2400" dirty="0" smtClean="0"/>
          </a:p>
          <a:p>
            <a:pPr lvl="0" algn="r" rtl="1">
              <a:buFont typeface="Wingdings" pitchFamily="2" charset="2"/>
              <a:buChar char="v"/>
            </a:pPr>
            <a:r>
              <a:rPr lang="ar-LB" sz="2400" dirty="0" smtClean="0"/>
              <a:t>بلدية</a:t>
            </a:r>
            <a:endParaRPr lang="en-US" sz="2400" dirty="0" smtClean="0"/>
          </a:p>
          <a:p>
            <a:pPr algn="r" rtl="1"/>
            <a:r>
              <a:rPr lang="ar-LB" sz="2400" dirty="0" smtClean="0"/>
              <a:t>	</a:t>
            </a:r>
            <a:endParaRPr lang="en-US" sz="2000" dirty="0" smtClean="0"/>
          </a:p>
          <a:p>
            <a:pPr rtl="1"/>
            <a:endParaRPr lang="en-US" sz="2800" dirty="0"/>
          </a:p>
        </p:txBody>
      </p:sp>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1066800"/>
            <a:ext cx="7696200" cy="4662815"/>
          </a:xfrm>
          <a:prstGeom prst="rect">
            <a:avLst/>
          </a:prstGeom>
        </p:spPr>
        <p:txBody>
          <a:bodyPr wrap="square">
            <a:spAutoFit/>
          </a:bodyPr>
          <a:lstStyle/>
          <a:p>
            <a:pPr rtl="1"/>
            <a:r>
              <a:rPr lang="ar-SA" sz="5400" b="1" u="sng" dirty="0" smtClean="0"/>
              <a:t>ملاحظة:</a:t>
            </a:r>
            <a:endParaRPr lang="en-US" sz="5400" dirty="0" smtClean="0"/>
          </a:p>
          <a:p>
            <a:pPr rtl="1"/>
            <a:r>
              <a:rPr lang="ar-SA" sz="5400" b="1" dirty="0" smtClean="0"/>
              <a:t>أي تفصيل أو معلومة تخص هذا المشروع متوفرة لدى الجمعية الطبية الإسلامية في بيروت عند الطلب</a:t>
            </a:r>
            <a:r>
              <a:rPr lang="ar-SA" sz="5400" b="1" dirty="0" smtClean="0"/>
              <a:t>.</a:t>
            </a:r>
            <a:endParaRPr lang="en-US" sz="5400" dirty="0"/>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1066800"/>
            <a:ext cx="7696200" cy="4124206"/>
          </a:xfrm>
          <a:prstGeom prst="rect">
            <a:avLst/>
          </a:prstGeom>
        </p:spPr>
        <p:txBody>
          <a:bodyPr wrap="square">
            <a:spAutoFit/>
          </a:bodyPr>
          <a:lstStyle/>
          <a:p>
            <a:pPr algn="r" rtl="1"/>
            <a:endParaRPr lang="ar-LB" sz="2400" dirty="0" smtClean="0"/>
          </a:p>
          <a:p>
            <a:pPr algn="r" rtl="1"/>
            <a:endParaRPr lang="ar-LB" sz="2400" dirty="0" smtClean="0"/>
          </a:p>
          <a:p>
            <a:pPr algn="r" rtl="1"/>
            <a:r>
              <a:rPr lang="ar-LB" sz="4000" dirty="0" smtClean="0"/>
              <a:t>وفي </a:t>
            </a:r>
            <a:r>
              <a:rPr lang="ar-LB" sz="4000" dirty="0" smtClean="0"/>
              <a:t>الختام نرجو من المولى عز وجل أن يكون ذلك في ميزان أعمالكم يوم القيامة.</a:t>
            </a:r>
            <a:r>
              <a:rPr lang="ar-LB" sz="4000" b="1" dirty="0" smtClean="0"/>
              <a:t> </a:t>
            </a:r>
            <a:endParaRPr lang="ar-LB" sz="4000" b="1" dirty="0" smtClean="0"/>
          </a:p>
          <a:p>
            <a:pPr algn="r" rtl="1"/>
            <a:r>
              <a:rPr lang="ar-LB" sz="4000" b="1" dirty="0" smtClean="0"/>
              <a:t>			</a:t>
            </a:r>
            <a:r>
              <a:rPr lang="ar-LB" sz="4000" b="1" dirty="0" smtClean="0"/>
              <a:t>  </a:t>
            </a:r>
            <a:r>
              <a:rPr lang="ar-LB" sz="4000" b="1" dirty="0" smtClean="0"/>
              <a:t>	</a:t>
            </a:r>
            <a:r>
              <a:rPr lang="ar-LB" sz="4000" b="1" dirty="0" smtClean="0"/>
              <a:t>          الادارة</a:t>
            </a:r>
            <a:endParaRPr lang="en-US" sz="4000" dirty="0" smtClean="0"/>
          </a:p>
          <a:p>
            <a:pPr rtl="1"/>
            <a:endParaRPr lang="en-US" sz="2800" dirty="0"/>
          </a:p>
        </p:txBody>
      </p:sp>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1066800"/>
            <a:ext cx="7696200" cy="5355312"/>
          </a:xfrm>
          <a:prstGeom prst="rect">
            <a:avLst/>
          </a:prstGeom>
        </p:spPr>
        <p:txBody>
          <a:bodyPr wrap="square">
            <a:spAutoFit/>
          </a:bodyPr>
          <a:lstStyle/>
          <a:p>
            <a:endParaRPr lang="en-US" sz="2000" dirty="0" smtClean="0">
              <a:latin typeface="Times New Roman" pitchFamily="18" charset="0"/>
              <a:cs typeface="Times New Roman" pitchFamily="18" charset="0"/>
            </a:endParaRPr>
          </a:p>
          <a:p>
            <a:pPr rtl="1"/>
            <a:r>
              <a:rPr lang="ar-LB" sz="2800" dirty="0" smtClean="0"/>
              <a:t>نقدم لكم دراسة مبدئية لإنشاء مستشفى في بيروت، ولاحقاً وبعد الحصول على الموافقة الأولية يتم إعداد جدوى إقتصادية ومالية والدراسة الهندسية والمخطوطات والجداول.</a:t>
            </a:r>
          </a:p>
          <a:p>
            <a:pPr rtl="1"/>
            <a:r>
              <a:rPr lang="ar-LB" sz="2800" dirty="0" smtClean="0"/>
              <a:t>تقوم الجمعية الطبية الاسلامية بتقديم الخدمات الصحية والإستشفائية والتي هي ضمن إمكانيات محدودة لا تكفي حاجات الناس من الرعاية الطبية والصحية . يبلغ تعداد سكان المنطقة ما يقارب المليون نسمة من لبنانيين وفلسطينيين ووافدين من الخارج. لذلك فإن الحاجة أصبحت ملحة لبناء مستشفى وهي مرجع يعود إليها الناس لتلقي الخدمات الصحية والخدمات والعلاجات الطبية المتطورة.</a:t>
            </a:r>
            <a:endParaRPr lang="en-US" sz="2800" dirty="0" smtClean="0"/>
          </a:p>
          <a:p>
            <a:pPr rtl="1"/>
            <a:endParaRPr lang="en-US" sz="2800" dirty="0"/>
          </a:p>
        </p:txBody>
      </p:sp>
      <p:sp>
        <p:nvSpPr>
          <p:cNvPr id="77827" name="AutoShape 3"/>
          <p:cNvSpPr>
            <a:spLocks noGrp="1" noChangeArrowheads="1"/>
          </p:cNvSpPr>
          <p:nvPr>
            <p:ph type="title" idx="4294967295"/>
          </p:nvPr>
        </p:nvSpPr>
        <p:spPr bwMode="auto">
          <a:xfrm>
            <a:off x="1828800" y="304800"/>
            <a:ext cx="5638800" cy="1216025"/>
          </a:xfrm>
          <a:prstGeom prst="flowChartConnector">
            <a:avLst/>
          </a:prstGeom>
          <a:solidFill>
            <a:srgbClr val="FF0000"/>
          </a:solidFill>
          <a:ln>
            <a:headEnd/>
            <a:tailEnd/>
          </a:ln>
        </p:spPr>
        <p:style>
          <a:lnRef idx="3">
            <a:schemeClr val="lt1"/>
          </a:lnRef>
          <a:fillRef idx="1">
            <a:schemeClr val="accent6"/>
          </a:fillRef>
          <a:effectRef idx="1">
            <a:schemeClr val="accent6"/>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LB" sz="2000" b="1" i="0" u="none" strike="noStrike" cap="none" normalizeH="0" baseline="0" dirty="0" smtClean="0">
                <a:ln>
                  <a:noFill/>
                </a:ln>
                <a:solidFill>
                  <a:schemeClr val="tx1"/>
                </a:solidFill>
                <a:effectLst/>
                <a:latin typeface="Arial" pitchFamily="34" charset="0"/>
                <a:ea typeface="Arial" pitchFamily="34" charset="0"/>
                <a:cs typeface="Arial" pitchFamily="34" charset="0"/>
              </a:rPr>
              <a:t>المقدمة</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8800" y="1371600"/>
            <a:ext cx="5181600" cy="3352800"/>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4000" dirty="0" smtClean="0"/>
              <a:t>Thank You</a:t>
            </a:r>
            <a:endParaRPr lang="en-US" sz="4000" dirty="0"/>
          </a:p>
        </p:txBody>
      </p:sp>
      <p:pic>
        <p:nvPicPr>
          <p:cNvPr id="1026" name="Picture 2" descr="C:\Nawal New\Nawal\Nawal 2014\خارطة بيروت.png"/>
          <p:cNvPicPr>
            <a:picLocks noChangeAspect="1" noChangeArrowheads="1"/>
          </p:cNvPicPr>
          <p:nvPr/>
        </p:nvPicPr>
        <p:blipFill>
          <a:blip r:embed="rId3" cstate="print"/>
          <a:srcRect/>
          <a:stretch>
            <a:fillRect/>
          </a:stretch>
        </p:blipFill>
        <p:spPr bwMode="auto">
          <a:xfrm>
            <a:off x="0" y="0"/>
            <a:ext cx="8686800" cy="6858000"/>
          </a:xfrm>
          <a:prstGeom prst="rect">
            <a:avLst/>
          </a:prstGeom>
          <a:blipFill>
            <a:blip r:embed="rId4" cstate="print"/>
            <a:tile tx="0" ty="0" sx="100000" sy="100000" flip="none" algn="tl"/>
          </a:blipFill>
        </p:spPr>
        <p:style>
          <a:lnRef idx="2">
            <a:schemeClr val="accent3">
              <a:shade val="50000"/>
            </a:schemeClr>
          </a:lnRef>
          <a:fillRef idx="1">
            <a:schemeClr val="accent3"/>
          </a:fillRef>
          <a:effectRef idx="0">
            <a:schemeClr val="accent3"/>
          </a:effectRef>
          <a:fontRef idx="minor">
            <a:schemeClr val="lt1"/>
          </a:fontRef>
        </p:style>
      </p:pic>
    </p:spTree>
  </p:cSld>
  <p:clrMapOvr>
    <a:masterClrMapping/>
  </p:clrMapOvr>
  <p:transition>
    <p:check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1524000"/>
            <a:ext cx="7696200" cy="3631763"/>
          </a:xfrm>
          <a:prstGeom prst="rect">
            <a:avLst/>
          </a:prstGeom>
        </p:spPr>
        <p:txBody>
          <a:bodyPr wrap="square">
            <a:spAutoFit/>
          </a:bodyPr>
          <a:lstStyle/>
          <a:p>
            <a:endParaRPr lang="en-US" sz="2000" dirty="0" smtClean="0">
              <a:latin typeface="Times New Roman" pitchFamily="18" charset="0"/>
              <a:cs typeface="Times New Roman" pitchFamily="18" charset="0"/>
            </a:endParaRPr>
          </a:p>
          <a:p>
            <a:pPr marL="514350" indent="-514350"/>
            <a:r>
              <a:rPr lang="ar-SA" sz="2800" dirty="0" smtClean="0"/>
              <a:t>بزغت الدراسات الطبية إلى النور وكان ولا يزال هدفنا من هذا المشروع الوطني الانساني تقديم الخدمات الطبية والتمريضية ولعمل المشروعات التخصصية الطبية الشاملة المدعومة بالدراسات العلمية الحديثة .</a:t>
            </a:r>
            <a:endParaRPr lang="en-US" sz="2800" dirty="0" smtClean="0"/>
          </a:p>
          <a:p>
            <a:pPr marL="514350" indent="-514350"/>
            <a:endParaRPr lang="en-US" sz="2800" dirty="0" smtClean="0">
              <a:latin typeface="Times New Roman" pitchFamily="18" charset="0"/>
              <a:cs typeface="Times New Roman" pitchFamily="18" charset="0"/>
            </a:endParaRPr>
          </a:p>
          <a:p>
            <a:endParaRPr lang="en-US" sz="2800" dirty="0">
              <a:latin typeface="Times New Roman" pitchFamily="18" charset="0"/>
              <a:cs typeface="Times New Roman" pitchFamily="18" charset="0"/>
            </a:endParaRPr>
          </a:p>
        </p:txBody>
      </p:sp>
      <p:sp>
        <p:nvSpPr>
          <p:cNvPr id="75777" name="AutoShape 1"/>
          <p:cNvSpPr>
            <a:spLocks noChangeArrowheads="1"/>
          </p:cNvSpPr>
          <p:nvPr/>
        </p:nvSpPr>
        <p:spPr bwMode="auto">
          <a:xfrm>
            <a:off x="1828800" y="381000"/>
            <a:ext cx="5181600" cy="1295400"/>
          </a:xfrm>
          <a:prstGeom prst="flowChartConnector">
            <a:avLst/>
          </a:prstGeom>
          <a:solidFill>
            <a:srgbClr val="B3BCCA"/>
          </a:solidFill>
          <a:ln w="63500">
            <a:solidFill>
              <a:srgbClr val="FFFF00"/>
            </a:solidFill>
            <a:round/>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LB" sz="2000" b="1" i="0" u="none" strike="noStrike" cap="none" normalizeH="0" baseline="0" smtClean="0">
                <a:ln>
                  <a:noFill/>
                </a:ln>
                <a:solidFill>
                  <a:schemeClr val="tx1"/>
                </a:solidFill>
                <a:effectLst/>
                <a:latin typeface="Arial" pitchFamily="34" charset="0"/>
                <a:ea typeface="Arial" pitchFamily="34" charset="0"/>
                <a:cs typeface="Arial" pitchFamily="34" charset="0"/>
              </a:rPr>
              <a:t>هدف الدراسة</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609600"/>
            <a:ext cx="7696200" cy="4493538"/>
          </a:xfrm>
          <a:prstGeom prst="rect">
            <a:avLst/>
          </a:prstGeom>
        </p:spPr>
        <p:txBody>
          <a:bodyPr wrap="square">
            <a:spAutoFit/>
          </a:bodyPr>
          <a:lstStyle/>
          <a:p>
            <a:endParaRPr lang="en-US" sz="2000" dirty="0" smtClean="0">
              <a:latin typeface="Times New Roman" pitchFamily="18" charset="0"/>
              <a:cs typeface="Times New Roman" pitchFamily="18" charset="0"/>
            </a:endParaRPr>
          </a:p>
          <a:p>
            <a:pPr marL="514350" indent="-514350"/>
            <a:r>
              <a:rPr lang="ar-SA" sz="2800" dirty="0" smtClean="0"/>
              <a:t>ولتعزيز النجاح نضع بين ايديكم الدراسة في انشاء مستشفى في بيروت لكل التخصصات الاستشارية بكل الاقسام الطبية ، وبالاضافة الى انشاء مركز البحوث الطبية وتعزيز البيئة العلمية والثقافية المريحة والمتميزة لكل المتخصصين والعاملين بهذا الصرح ، حيث اقيمت الدراسة من هذه الزاوية بما يلزمها من احتياجات لتقديم الأفضل من الناحية التطبيقية والتعليمية والتربوية من حيث توفير المستلزمات من المختبرات والقاعات الاستشارية للاطباء المتخصصين وفرص التدريب والتطبيقات الجراحية الحديثة ليكون صرحاً طبياً متميزا في لبنان .</a:t>
            </a:r>
            <a:endParaRPr lang="en-US" sz="2800" dirty="0" smtClean="0"/>
          </a:p>
        </p:txBody>
      </p:sp>
    </p:spTree>
  </p:cSld>
  <p:clrMapOvr>
    <a:masterClrMapping/>
  </p:clrMapOvr>
  <p:transition>
    <p:newsfla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3400" y="1600200"/>
            <a:ext cx="7696200" cy="1184427"/>
          </a:xfrm>
          <a:prstGeom prst="rect">
            <a:avLst/>
          </a:prstGeom>
        </p:spPr>
        <p:txBody>
          <a:bodyPr wrap="square">
            <a:spAutoFit/>
          </a:bodyPr>
          <a:lstStyle/>
          <a:p>
            <a:endParaRPr lang="en-US" sz="2000" dirty="0" smtClean="0">
              <a:latin typeface="Times New Roman" pitchFamily="18" charset="0"/>
              <a:cs typeface="Times New Roman" pitchFamily="18" charset="0"/>
            </a:endParaRPr>
          </a:p>
          <a:p>
            <a:pPr>
              <a:lnSpc>
                <a:spcPct val="150000"/>
              </a:lnSpc>
            </a:pPr>
            <a:endParaRPr lang="en-US" sz="2800" dirty="0">
              <a:latin typeface="Times New Roman" pitchFamily="18" charset="0"/>
              <a:cs typeface="Times New Roman" pitchFamily="18" charset="0"/>
            </a:endParaRPr>
          </a:p>
        </p:txBody>
      </p:sp>
      <p:sp>
        <p:nvSpPr>
          <p:cNvPr id="71681" name="WordArt 1"/>
          <p:cNvSpPr>
            <a:spLocks noGrp="1" noChangeArrowheads="1" noChangeShapeType="1" noTextEdit="1"/>
          </p:cNvSpPr>
          <p:nvPr>
            <p:ph type="title" idx="4294967295"/>
          </p:nvPr>
        </p:nvSpPr>
        <p:spPr bwMode="auto">
          <a:xfrm>
            <a:off x="381000" y="304800"/>
            <a:ext cx="8153400" cy="1216025"/>
          </a:xfrm>
          <a:prstGeom prst="rect">
            <a:avLst/>
          </a:prstGeom>
        </p:spPr>
        <p:txBody>
          <a:bodyPr wrap="none" fromWordArt="1">
            <a:prstTxWarp prst="textWave1">
              <a:avLst>
                <a:gd name="adj1" fmla="val 13005"/>
                <a:gd name="adj2" fmla="val 0"/>
              </a:avLst>
            </a:prstTxWarp>
          </a:bodyPr>
          <a:lstStyle/>
          <a:p>
            <a:pPr algn="ctr" rtl="1"/>
            <a:r>
              <a:rPr lang="ar-LB" sz="3600" kern="10" spc="0" smtClean="0">
                <a:ln w="9525">
                  <a:solidFill>
                    <a:srgbClr val="7030A0"/>
                  </a:solidFill>
                  <a:round/>
                  <a:headEnd/>
                  <a:tailEnd/>
                </a:ln>
                <a:solidFill>
                  <a:srgbClr val="7030A0"/>
                </a:solidFill>
                <a:effectLst>
                  <a:outerShdw dist="53882" dir="2700000" algn="ctr" rotWithShape="0">
                    <a:srgbClr val="C0C0C0">
                      <a:alpha val="80000"/>
                    </a:srgbClr>
                  </a:outerShdw>
                </a:effectLst>
                <a:latin typeface="Times New Roman"/>
                <a:cs typeface="Times New Roman"/>
              </a:rPr>
              <a:t>المؤسسات الضامنة التي سيتم التعاون  معها تستقبل كافة أنواع الخدمات</a:t>
            </a:r>
            <a:endParaRPr lang="en-US" sz="3600" kern="10" spc="0">
              <a:ln w="9525">
                <a:solidFill>
                  <a:srgbClr val="7030A0"/>
                </a:solidFill>
                <a:round/>
                <a:headEnd/>
                <a:tailEnd/>
              </a:ln>
              <a:solidFill>
                <a:srgbClr val="7030A0"/>
              </a:solidFill>
              <a:effectLst>
                <a:outerShdw dist="53882" dir="2700000" algn="ctr" rotWithShape="0">
                  <a:srgbClr val="C0C0C0">
                    <a:alpha val="80000"/>
                  </a:srgbClr>
                </a:outerShdw>
              </a:effectLst>
              <a:latin typeface="Times New Roman"/>
              <a:cs typeface="Times New Roman"/>
            </a:endParaRPr>
          </a:p>
        </p:txBody>
      </p:sp>
      <p:graphicFrame>
        <p:nvGraphicFramePr>
          <p:cNvPr id="6" name="Diagram 5"/>
          <p:cNvGraphicFramePr/>
          <p:nvPr/>
        </p:nvGraphicFramePr>
        <p:xfrm>
          <a:off x="533400" y="1828800"/>
          <a:ext cx="8229600" cy="3886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1905000"/>
            <a:ext cx="7696200" cy="4247317"/>
          </a:xfrm>
          <a:prstGeom prst="rect">
            <a:avLst/>
          </a:prstGeom>
        </p:spPr>
        <p:txBody>
          <a:bodyPr wrap="square">
            <a:spAutoFit/>
          </a:bodyPr>
          <a:lstStyle/>
          <a:p>
            <a:pPr rtl="1"/>
            <a:endParaRPr lang="ar-LB" sz="2000" dirty="0" smtClean="0"/>
          </a:p>
          <a:p>
            <a:pPr rtl="1"/>
            <a:r>
              <a:rPr lang="ar-SA" sz="2000" b="1" dirty="0" smtClean="0"/>
              <a:t>يقع العقار في وسط العاصمة بيروت المكتظة والمزدحمة . والإيجابيات أنه قريب من معظم مناطق بيروت مما يسهل الوصول اليه.</a:t>
            </a:r>
            <a:endParaRPr lang="en-US" sz="2000" b="1" dirty="0" smtClean="0"/>
          </a:p>
          <a:p>
            <a:r>
              <a:rPr lang="ar-SA" sz="2000" dirty="0" smtClean="0"/>
              <a:t> </a:t>
            </a:r>
            <a:endParaRPr lang="en-US" sz="2000" dirty="0" smtClean="0"/>
          </a:p>
          <a:p>
            <a:pPr lvl="0" rtl="1">
              <a:buFont typeface="Wingdings" pitchFamily="2" charset="2"/>
              <a:buChar char="ü"/>
            </a:pPr>
            <a:r>
              <a:rPr lang="ar-LB" sz="2000" dirty="0" smtClean="0"/>
              <a:t>إعتماد أهالي سكان المناطق الأخرى البقاع – الشمال/ عكار – الجنوب على الطبابة في العاصمة بيروت.</a:t>
            </a:r>
            <a:endParaRPr lang="en-US" sz="2000" dirty="0" smtClean="0"/>
          </a:p>
          <a:p>
            <a:pPr lvl="0" rtl="1">
              <a:buFont typeface="Wingdings" pitchFamily="2" charset="2"/>
              <a:buChar char="ü"/>
            </a:pPr>
            <a:r>
              <a:rPr lang="ar-LB" sz="2000" dirty="0" smtClean="0"/>
              <a:t>عدم قدرة المؤسسات الحكومية الاستشفائية على تأمين أسِرة كافية لسكان العاصمة.</a:t>
            </a:r>
            <a:endParaRPr lang="en-US" sz="2000" dirty="0" smtClean="0"/>
          </a:p>
          <a:p>
            <a:pPr lvl="0" rtl="1">
              <a:buFont typeface="Wingdings" pitchFamily="2" charset="2"/>
              <a:buChar char="ü"/>
            </a:pPr>
            <a:r>
              <a:rPr lang="ar-LB" sz="2000" dirty="0" smtClean="0"/>
              <a:t>عدم قدرة المؤسسات الطبية الغير الحكومية على إستيعاب أعداد المرضى في العاصمة.</a:t>
            </a:r>
            <a:endParaRPr lang="en-US" sz="2000" dirty="0" smtClean="0"/>
          </a:p>
          <a:p>
            <a:pPr lvl="0" rtl="1">
              <a:buFont typeface="Wingdings" pitchFamily="2" charset="2"/>
              <a:buChar char="ü"/>
            </a:pPr>
            <a:r>
              <a:rPr lang="ar-LB" sz="2000" dirty="0" smtClean="0"/>
              <a:t>إن المعدلات والمعايير اللبنانية تسمح بسرير واحد لكل 1,000 نسمة.</a:t>
            </a:r>
          </a:p>
          <a:p>
            <a:endParaRPr lang="en-US" sz="2000" dirty="0" smtClean="0">
              <a:latin typeface="Times New Roman" pitchFamily="18" charset="0"/>
              <a:cs typeface="Times New Roman" pitchFamily="18" charset="0"/>
            </a:endParaRPr>
          </a:p>
        </p:txBody>
      </p:sp>
      <p:sp>
        <p:nvSpPr>
          <p:cNvPr id="69633" name="AutoShape 1"/>
          <p:cNvSpPr>
            <a:spLocks noGrp="1" noChangeArrowheads="1"/>
          </p:cNvSpPr>
          <p:nvPr>
            <p:ph type="title" idx="4294967295"/>
          </p:nvPr>
        </p:nvSpPr>
        <p:spPr bwMode="auto">
          <a:xfrm>
            <a:off x="1447800" y="304800"/>
            <a:ext cx="6172200" cy="1447800"/>
          </a:xfrm>
          <a:prstGeom prst="cube">
            <a:avLst>
              <a:gd name="adj" fmla="val 25000"/>
            </a:avLst>
          </a:prstGeom>
          <a:gradFill rotWithShape="0">
            <a:gsLst>
              <a:gs pos="0">
                <a:srgbClr val="FFFFFF"/>
              </a:gs>
              <a:gs pos="100000">
                <a:srgbClr val="F6A1C9"/>
              </a:gs>
            </a:gsLst>
            <a:lin ang="5400000" scaled="1"/>
          </a:gradFill>
          <a:ln w="12700">
            <a:solidFill>
              <a:srgbClr val="F272AE"/>
            </a:solidFill>
            <a:miter lim="800000"/>
            <a:headEnd/>
            <a:tailEnd/>
          </a:ln>
          <a:effectLst>
            <a:outerShdw dist="28398" dir="3806097" algn="ctr" rotWithShape="0">
              <a:srgbClr val="740A3C">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ar-LB" sz="2000" u="sng" dirty="0" smtClean="0">
                <a:solidFill>
                  <a:schemeClr val="tx1"/>
                </a:solidFill>
                <a:effectLst/>
                <a:latin typeface="Arial" pitchFamily="34" charset="0"/>
                <a:cs typeface="Arial" pitchFamily="34" charset="0"/>
              </a:rPr>
              <a:t>الموقع وأهميته</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AutoShape 1"/>
          <p:cNvSpPr>
            <a:spLocks noGrp="1" noChangeArrowheads="1"/>
          </p:cNvSpPr>
          <p:nvPr>
            <p:ph type="title" idx="4294967295"/>
          </p:nvPr>
        </p:nvSpPr>
        <p:spPr bwMode="auto">
          <a:xfrm>
            <a:off x="1828800" y="152400"/>
            <a:ext cx="5638800" cy="1368425"/>
          </a:xfrm>
          <a:prstGeom prst="cube">
            <a:avLst>
              <a:gd name="adj" fmla="val 25000"/>
            </a:avLst>
          </a:prstGeom>
          <a:gradFill rotWithShape="0">
            <a:gsLst>
              <a:gs pos="0">
                <a:srgbClr val="FFFFFF"/>
              </a:gs>
              <a:gs pos="100000">
                <a:srgbClr val="F6A1C9"/>
              </a:gs>
            </a:gsLst>
            <a:lin ang="5400000" scaled="1"/>
          </a:gradFill>
          <a:ln w="12700">
            <a:solidFill>
              <a:srgbClr val="F272AE"/>
            </a:solidFill>
            <a:miter lim="800000"/>
            <a:headEnd/>
            <a:tailEnd/>
          </a:ln>
          <a:effectLst>
            <a:outerShdw dist="28398" dir="3806097" algn="ctr" rotWithShape="0">
              <a:srgbClr val="740A3C">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000" b="1" i="0" u="sng" strike="noStrike" cap="none" normalizeH="0" baseline="0" smtClean="0">
                <a:ln>
                  <a:noFill/>
                </a:ln>
                <a:solidFill>
                  <a:schemeClr val="tx1"/>
                </a:solidFill>
                <a:effectLst/>
                <a:latin typeface="Arial" pitchFamily="34" charset="0"/>
                <a:ea typeface="Arial" pitchFamily="34" charset="0"/>
                <a:cs typeface="Arial" pitchFamily="34" charset="0"/>
              </a:rPr>
              <a:t>مواصفات المكان</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6" name="Table 5"/>
          <p:cNvGraphicFramePr>
            <a:graphicFrameLocks noGrp="1"/>
          </p:cNvGraphicFramePr>
          <p:nvPr/>
        </p:nvGraphicFramePr>
        <p:xfrm>
          <a:off x="685800" y="1600201"/>
          <a:ext cx="7848600" cy="4495799"/>
        </p:xfrm>
        <a:graphic>
          <a:graphicData uri="http://schemas.openxmlformats.org/drawingml/2006/table">
            <a:tbl>
              <a:tblPr firstRow="1" bandRow="1">
                <a:tableStyleId>{5C22544A-7EE6-4342-B048-85BDC9FD1C3A}</a:tableStyleId>
              </a:tblPr>
              <a:tblGrid>
                <a:gridCol w="7848600"/>
              </a:tblGrid>
              <a:tr h="119918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dirty="0" smtClean="0"/>
                        <a:t>مساحة الموقع 3000 متر مربع في بيروت  مما يسهل بناء المستشفى على أكمل وجه ممكن.</a:t>
                      </a:r>
                      <a:endParaRPr lang="en-US" sz="2400" dirty="0" smtClean="0"/>
                    </a:p>
                    <a:p>
                      <a:endParaRPr lang="en-US" dirty="0"/>
                    </a:p>
                  </a:txBody>
                  <a:tcPr/>
                </a:tc>
              </a:tr>
              <a:tr h="899392">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LB" sz="2400" u="sng" dirty="0" smtClean="0"/>
                        <a:t> عدد الطوابق</a:t>
                      </a:r>
                      <a:r>
                        <a:rPr lang="ar-LB" sz="2400" dirty="0" smtClean="0"/>
                        <a:t>: 12 طابق</a:t>
                      </a:r>
                      <a:endParaRPr lang="en-US" sz="2400" dirty="0" smtClean="0"/>
                    </a:p>
                  </a:txBody>
                  <a:tcPr/>
                </a:tc>
              </a:tr>
              <a:tr h="55977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LB" sz="2400" dirty="0" smtClean="0"/>
                        <a:t>4 سفلي </a:t>
                      </a:r>
                      <a:endParaRPr lang="en-US" sz="2400" dirty="0" smtClean="0"/>
                    </a:p>
                  </a:txBody>
                  <a:tcPr/>
                </a:tc>
              </a:tr>
              <a:tr h="612483">
                <a:tc>
                  <a:txBody>
                    <a:bodyPr/>
                    <a:lstStyle/>
                    <a:p>
                      <a:pPr algn="ctr"/>
                      <a:r>
                        <a:rPr lang="ar-LB" sz="2400" dirty="0" smtClean="0"/>
                        <a:t>الطابق الأرضي </a:t>
                      </a:r>
                      <a:endParaRPr lang="en-US" sz="2400" dirty="0"/>
                    </a:p>
                  </a:txBody>
                  <a:tcPr/>
                </a:tc>
              </a:tr>
              <a:tr h="612483">
                <a:tc>
                  <a:txBody>
                    <a:bodyPr/>
                    <a:lstStyle/>
                    <a:p>
                      <a:pPr algn="ctr"/>
                      <a:r>
                        <a:rPr lang="ar-LB" sz="2400" dirty="0" smtClean="0"/>
                        <a:t> طوابق علوية </a:t>
                      </a:r>
                      <a:endParaRPr lang="en-US" sz="2400" dirty="0"/>
                    </a:p>
                  </a:txBody>
                  <a:tcPr/>
                </a:tc>
              </a:tr>
              <a:tr h="612483">
                <a:tc>
                  <a:txBody>
                    <a:bodyPr/>
                    <a:lstStyle/>
                    <a:p>
                      <a:pPr algn="ctr"/>
                      <a:r>
                        <a:rPr lang="ar-LB" sz="2400" dirty="0" smtClean="0"/>
                        <a:t>1 طابق تقني</a:t>
                      </a:r>
                      <a:endParaRPr lang="en-US" sz="2400" dirty="0"/>
                    </a:p>
                  </a:txBody>
                  <a:tcPr/>
                </a:tc>
              </a:tr>
            </a:tbl>
          </a:graphicData>
        </a:graphic>
      </p:graphicFrame>
    </p:spTree>
  </p:cSld>
  <p:clrMapOvr>
    <a:masterClrMapping/>
  </p:clrMapOvr>
  <p:transition>
    <p:pull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1752600"/>
            <a:ext cx="7696200" cy="4524315"/>
          </a:xfrm>
          <a:prstGeom prst="rect">
            <a:avLst/>
          </a:prstGeom>
        </p:spPr>
        <p:txBody>
          <a:bodyPr wrap="square">
            <a:spAutoFit/>
          </a:bodyPr>
          <a:lstStyle/>
          <a:p>
            <a:pPr rtl="1">
              <a:buFont typeface="Wingdings" pitchFamily="2" charset="2"/>
              <a:buChar char="v"/>
            </a:pPr>
            <a:r>
              <a:rPr lang="ar-LB" sz="4800" u="sng" dirty="0" smtClean="0"/>
              <a:t>عدد الأسِرة </a:t>
            </a:r>
            <a:r>
              <a:rPr lang="en-US" sz="4800" dirty="0" smtClean="0"/>
              <a:t>	</a:t>
            </a:r>
            <a:r>
              <a:rPr lang="ar-LB" sz="4800" dirty="0" smtClean="0"/>
              <a:t>: 	200 سرير (سرير واحد في كل غرفة)</a:t>
            </a:r>
          </a:p>
          <a:p>
            <a:pPr rtl="1"/>
            <a:endParaRPr lang="en-US" sz="4800" dirty="0" smtClean="0"/>
          </a:p>
          <a:p>
            <a:pPr rtl="1">
              <a:buFont typeface="Wingdings" pitchFamily="2" charset="2"/>
              <a:buChar char="v"/>
            </a:pPr>
            <a:r>
              <a:rPr lang="ar-LB" sz="4800" u="sng" dirty="0" smtClean="0"/>
              <a:t>إشغال الأسِرة</a:t>
            </a:r>
            <a:r>
              <a:rPr lang="en-US" sz="4800" dirty="0" smtClean="0"/>
              <a:t>	</a:t>
            </a:r>
            <a:r>
              <a:rPr lang="ar-LB" sz="4800" dirty="0" smtClean="0"/>
              <a:t>:	350 يوماً في السنة كحد أقصى</a:t>
            </a:r>
            <a:endParaRPr lang="en-US" sz="4800" dirty="0" smtClean="0"/>
          </a:p>
        </p:txBody>
      </p:sp>
      <p:sp>
        <p:nvSpPr>
          <p:cNvPr id="65537" name="Rectangle 1"/>
          <p:cNvSpPr>
            <a:spLocks noGrp="1" noChangeArrowheads="1"/>
          </p:cNvSpPr>
          <p:nvPr>
            <p:ph type="title" idx="4294967295"/>
          </p:nvPr>
        </p:nvSpPr>
        <p:spPr bwMode="auto">
          <a:xfrm>
            <a:off x="1828800" y="304800"/>
            <a:ext cx="5638800" cy="1216025"/>
          </a:xfrm>
          <a:prstGeom prst="rect">
            <a:avLst/>
          </a:prstGeom>
          <a:gradFill rotWithShape="0">
            <a:gsLst>
              <a:gs pos="0">
                <a:srgbClr val="738AC8"/>
              </a:gs>
              <a:gs pos="100000">
                <a:srgbClr val="415CA6"/>
              </a:gs>
            </a:gsLst>
            <a:path path="shape">
              <a:fillToRect l="50000" t="50000" r="50000" b="50000"/>
            </a:path>
          </a:gradFill>
          <a:ln w="0">
            <a:noFill/>
            <a:miter lim="800000"/>
            <a:headEnd/>
            <a:tailEnd/>
          </a:ln>
          <a:effectLst>
            <a:outerShdw dist="28398" dir="3806097" algn="ctr" rotWithShape="0">
              <a:srgbClr val="2C3E70"/>
            </a:outerShdw>
          </a:effectLst>
        </p:spPr>
        <p:txBody>
          <a:bodyPr vert="horz" wrap="square" lIns="91440" tIns="45720" rIns="91440" bIns="45720" numCol="1" anchor="t" anchorCtr="0" compatLnSpc="1">
            <a:prstTxWarp prst="textNoShape">
              <a:avLst/>
            </a:prstTxWarp>
          </a:bodyPr>
          <a:lstStyle/>
          <a:p>
            <a:pPr algn="ctr" rtl="1"/>
            <a:r>
              <a:rPr lang="ar-SA" u="sng" dirty="0" smtClean="0">
                <a:solidFill>
                  <a:srgbClr val="FFC000"/>
                </a:solidFill>
              </a:rPr>
              <a:t>مواصفات المستشفى:</a:t>
            </a:r>
            <a:endParaRPr lang="en-US" dirty="0">
              <a:solidFill>
                <a:srgbClr val="FFC000"/>
              </a:solidFill>
            </a:endParaRPr>
          </a:p>
        </p:txBody>
      </p:sp>
    </p:spTree>
  </p:cSld>
  <p:clrMapOvr>
    <a:masterClrMapping/>
  </p:clrMapOvr>
  <p:transition>
    <p:randomBar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idx="4294967295"/>
          </p:nvPr>
        </p:nvSpPr>
        <p:spPr>
          <a:xfrm>
            <a:off x="762000" y="304800"/>
            <a:ext cx="6705600" cy="1216025"/>
          </a:xfrm>
        </p:spPr>
        <p:txBody>
          <a:bodyPr/>
          <a:lstStyle/>
          <a:p>
            <a:pPr algn="ctr" rtl="1"/>
            <a:r>
              <a:rPr lang="ar-SA" sz="3200" u="sng" dirty="0" smtClean="0"/>
              <a:t>ستحتوي المستشفى على الخدمات الطبية التالية:</a:t>
            </a:r>
            <a:endParaRPr lang="en-US" sz="3200" dirty="0"/>
          </a:p>
        </p:txBody>
      </p:sp>
      <p:sp>
        <p:nvSpPr>
          <p:cNvPr id="5" name="Rectangle 4"/>
          <p:cNvSpPr/>
          <p:nvPr/>
        </p:nvSpPr>
        <p:spPr>
          <a:xfrm>
            <a:off x="457200" y="3429000"/>
            <a:ext cx="8153400" cy="2308324"/>
          </a:xfrm>
          <a:prstGeom prst="rect">
            <a:avLst/>
          </a:prstGeom>
        </p:spPr>
        <p:txBody>
          <a:bodyPr wrap="square">
            <a:spAutoFit/>
          </a:bodyPr>
          <a:lstStyle/>
          <a:p>
            <a:pPr rtl="1"/>
            <a:r>
              <a:rPr lang="ar-SA" sz="3200" dirty="0" smtClean="0"/>
              <a:t>يعد هذا القسم من اهم الاقسام حيث يتضمن مختلف فروع الطب الباطني وكافة التخصصات الجزئية </a:t>
            </a:r>
          </a:p>
          <a:p>
            <a:r>
              <a:rPr lang="ar-SA" sz="3200" dirty="0" smtClean="0"/>
              <a:t>حيث تتم متابعة الامراض الهضمية التي تصيب الجهاز الهضمي</a:t>
            </a:r>
            <a:endParaRPr lang="en-US" sz="3200" dirty="0" smtClean="0">
              <a:latin typeface="Times New Roman" pitchFamily="18" charset="0"/>
              <a:cs typeface="Times New Roman" pitchFamily="18" charset="0"/>
            </a:endParaRPr>
          </a:p>
        </p:txBody>
      </p:sp>
      <p:sp>
        <p:nvSpPr>
          <p:cNvPr id="63489" name="AutoShape 1"/>
          <p:cNvSpPr>
            <a:spLocks noChangeArrowheads="1"/>
          </p:cNvSpPr>
          <p:nvPr/>
        </p:nvSpPr>
        <p:spPr bwMode="auto">
          <a:xfrm>
            <a:off x="1219200" y="1143000"/>
            <a:ext cx="6096000" cy="2209800"/>
          </a:xfrm>
          <a:prstGeom prst="star5">
            <a:avLst>
              <a:gd name="adj" fmla="val 32558"/>
              <a:gd name="hf" fmla="val 105146"/>
              <a:gd name="vf" fmla="val 110557"/>
            </a:avLst>
          </a:prstGeom>
          <a:solidFill>
            <a:srgbClr val="8BE5FF"/>
          </a:solidFill>
          <a:ln w="76200">
            <a:solidFill>
              <a:srgbClr val="94EFE3"/>
            </a:solidFill>
            <a:miter lim="800000"/>
            <a:headEnd/>
            <a:tailEnd/>
          </a:ln>
          <a:effectLst>
            <a:outerShdw dist="28398" dir="3806097" algn="ctr" rotWithShape="0">
              <a:srgbClr val="825C00"/>
            </a:outerShdw>
          </a:effectLst>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3200" b="1" i="0" u="none" strike="noStrike" cap="none" normalizeH="0" baseline="0" dirty="0" smtClean="0">
                <a:ln>
                  <a:noFill/>
                </a:ln>
                <a:solidFill>
                  <a:srgbClr val="00B050"/>
                </a:solidFill>
                <a:effectLst/>
                <a:latin typeface="Arial" pitchFamily="34" charset="0"/>
                <a:ea typeface="Arial" pitchFamily="34" charset="0"/>
                <a:cs typeface="Arial" pitchFamily="34" charset="0"/>
              </a:rPr>
              <a:t>قسم الطب الباطني</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randomBa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idx="4294967295"/>
          </p:nvPr>
        </p:nvSpPr>
        <p:spPr>
          <a:xfrm>
            <a:off x="1828800" y="304800"/>
            <a:ext cx="5638800" cy="1216025"/>
          </a:xfrm>
        </p:spPr>
        <p:txBody>
          <a:bodyPr/>
          <a:lstStyle/>
          <a:p>
            <a:pPr algn="ctr"/>
            <a:r>
              <a:rPr lang="ar-SA" sz="3200" dirty="0" smtClean="0">
                <a:solidFill>
                  <a:srgbClr val="6510E2"/>
                </a:solidFill>
                <a:latin typeface="Calibri"/>
                <a:ea typeface="Times New Roman"/>
                <a:cs typeface="Times New Roman"/>
              </a:rPr>
              <a:t>قسم الأمراض الهضمية</a:t>
            </a:r>
            <a:r>
              <a:rPr lang="en-US" sz="1800" dirty="0" smtClean="0">
                <a:solidFill>
                  <a:srgbClr val="6510E2"/>
                </a:solidFill>
                <a:latin typeface="Calibri"/>
                <a:ea typeface="Calibri"/>
                <a:cs typeface="Arial"/>
              </a:rPr>
              <a:t/>
            </a:r>
            <a:br>
              <a:rPr lang="en-US" sz="1800" dirty="0" smtClean="0">
                <a:solidFill>
                  <a:srgbClr val="6510E2"/>
                </a:solidFill>
                <a:latin typeface="Calibri"/>
                <a:ea typeface="Calibri"/>
                <a:cs typeface="Arial"/>
              </a:rPr>
            </a:br>
            <a:endParaRPr lang="en-GB" sz="3200" dirty="0" smtClean="0">
              <a:solidFill>
                <a:srgbClr val="6510E2"/>
              </a:solidFill>
              <a:latin typeface="Arial" pitchFamily="34" charset="0"/>
            </a:endParaRPr>
          </a:p>
        </p:txBody>
      </p:sp>
      <p:graphicFrame>
        <p:nvGraphicFramePr>
          <p:cNvPr id="4" name="Table 3"/>
          <p:cNvGraphicFramePr>
            <a:graphicFrameLocks noGrp="1"/>
          </p:cNvGraphicFramePr>
          <p:nvPr/>
        </p:nvGraphicFramePr>
        <p:xfrm>
          <a:off x="1066800" y="1015812"/>
          <a:ext cx="7239000" cy="2716530"/>
        </p:xfrm>
        <a:graphic>
          <a:graphicData uri="http://schemas.openxmlformats.org/drawingml/2006/table">
            <a:tbl>
              <a:tblPr>
                <a:tableStyleId>{284E427A-3D55-4303-BF80-6455036E1DE7}</a:tableStyleId>
              </a:tblPr>
              <a:tblGrid>
                <a:gridCol w="3536959"/>
                <a:gridCol w="3702041"/>
              </a:tblGrid>
              <a:tr h="662314">
                <a:tc gridSpan="2">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ar-SA" sz="3200" dirty="0" smtClean="0">
                          <a:solidFill>
                            <a:srgbClr val="FF0000"/>
                          </a:solidFill>
                          <a:latin typeface="Calibri"/>
                          <a:ea typeface="Times New Roman"/>
                          <a:cs typeface="Times New Roman"/>
                        </a:rPr>
                        <a:t>قسم الأمراض الهضمية</a:t>
                      </a:r>
                      <a:endParaRPr lang="en-US" sz="3200" dirty="0" smtClean="0">
                        <a:solidFill>
                          <a:srgbClr val="FF0000"/>
                        </a:solidFill>
                        <a:latin typeface="Calibri"/>
                        <a:ea typeface="Calibri"/>
                        <a:cs typeface="Arial"/>
                      </a:endParaRPr>
                    </a:p>
                    <a:p>
                      <a:pPr marL="0" marR="0" algn="ctr">
                        <a:lnSpc>
                          <a:spcPct val="115000"/>
                        </a:lnSpc>
                        <a:spcBef>
                          <a:spcPts val="0"/>
                        </a:spcBef>
                        <a:spcAft>
                          <a:spcPts val="0"/>
                        </a:spcAft>
                      </a:pPr>
                      <a:endParaRPr lang="en-US" sz="1100" dirty="0">
                        <a:latin typeface="Calibri"/>
                        <a:ea typeface="Calibri"/>
                        <a:cs typeface="Arial"/>
                      </a:endParaRPr>
                    </a:p>
                  </a:txBody>
                  <a:tcPr marL="68580" marR="68580" marT="0" marB="0" anchor="b"/>
                </a:tc>
                <a:tc hMerge="1">
                  <a:txBody>
                    <a:bodyPr/>
                    <a:lstStyle/>
                    <a:p>
                      <a:endParaRPr lang="en-US"/>
                    </a:p>
                  </a:txBody>
                  <a:tcPr/>
                </a:tc>
              </a:tr>
              <a:tr h="409683">
                <a:tc>
                  <a:txBody>
                    <a:bodyPr/>
                    <a:lstStyle/>
                    <a:p>
                      <a:pPr marL="0" marR="0" algn="ctr">
                        <a:lnSpc>
                          <a:spcPct val="115000"/>
                        </a:lnSpc>
                        <a:spcBef>
                          <a:spcPts val="0"/>
                        </a:spcBef>
                        <a:spcAft>
                          <a:spcPts val="0"/>
                        </a:spcAft>
                      </a:pPr>
                      <a:r>
                        <a:rPr lang="ar-SA" sz="2800" dirty="0"/>
                        <a:t>المعدة</a:t>
                      </a:r>
                      <a:endParaRPr lang="en-US" sz="2800" dirty="0">
                        <a:latin typeface="Calibri"/>
                        <a:ea typeface="Calibri"/>
                        <a:cs typeface="Arial"/>
                      </a:endParaRPr>
                    </a:p>
                  </a:txBody>
                  <a:tcPr marL="68580" marR="68580" marT="0" marB="0" anchor="b"/>
                </a:tc>
                <a:tc>
                  <a:txBody>
                    <a:bodyPr/>
                    <a:lstStyle/>
                    <a:p>
                      <a:pPr marL="0" marR="0" algn="ctr">
                        <a:lnSpc>
                          <a:spcPct val="115000"/>
                        </a:lnSpc>
                        <a:spcBef>
                          <a:spcPts val="0"/>
                        </a:spcBef>
                        <a:spcAft>
                          <a:spcPts val="0"/>
                        </a:spcAft>
                      </a:pPr>
                      <a:r>
                        <a:rPr lang="ar-SA" sz="2800" dirty="0"/>
                        <a:t>المريء</a:t>
                      </a:r>
                      <a:endParaRPr lang="en-US" sz="2800" dirty="0">
                        <a:latin typeface="Calibri"/>
                        <a:ea typeface="Calibri"/>
                        <a:cs typeface="Arial"/>
                      </a:endParaRPr>
                    </a:p>
                  </a:txBody>
                  <a:tcPr marL="68580" marR="68580" marT="0" marB="0" anchor="b"/>
                </a:tc>
              </a:tr>
              <a:tr h="409683">
                <a:tc>
                  <a:txBody>
                    <a:bodyPr/>
                    <a:lstStyle/>
                    <a:p>
                      <a:pPr marL="0" marR="0" algn="ctr">
                        <a:lnSpc>
                          <a:spcPct val="115000"/>
                        </a:lnSpc>
                        <a:spcBef>
                          <a:spcPts val="0"/>
                        </a:spcBef>
                        <a:spcAft>
                          <a:spcPts val="0"/>
                        </a:spcAft>
                      </a:pPr>
                      <a:r>
                        <a:rPr lang="ar-SA" sz="2800" dirty="0"/>
                        <a:t>الكبد</a:t>
                      </a:r>
                      <a:endParaRPr lang="en-US" sz="2800" dirty="0">
                        <a:latin typeface="Calibri"/>
                        <a:ea typeface="Calibri"/>
                        <a:cs typeface="Arial"/>
                      </a:endParaRPr>
                    </a:p>
                  </a:txBody>
                  <a:tcPr marL="68580" marR="68580" marT="0" marB="0" anchor="b"/>
                </a:tc>
                <a:tc>
                  <a:txBody>
                    <a:bodyPr/>
                    <a:lstStyle/>
                    <a:p>
                      <a:pPr marL="0" marR="0" algn="ctr">
                        <a:lnSpc>
                          <a:spcPct val="115000"/>
                        </a:lnSpc>
                        <a:spcBef>
                          <a:spcPts val="0"/>
                        </a:spcBef>
                        <a:spcAft>
                          <a:spcPts val="0"/>
                        </a:spcAft>
                      </a:pPr>
                      <a:r>
                        <a:rPr lang="ar-SA" sz="2800" dirty="0"/>
                        <a:t>الامعاء</a:t>
                      </a:r>
                      <a:endParaRPr lang="en-US" sz="2800" dirty="0">
                        <a:latin typeface="Calibri"/>
                        <a:ea typeface="Calibri"/>
                        <a:cs typeface="Arial"/>
                      </a:endParaRPr>
                    </a:p>
                  </a:txBody>
                  <a:tcPr marL="68580" marR="68580" marT="0" marB="0" anchor="b"/>
                </a:tc>
              </a:tr>
              <a:tr h="411439">
                <a:tc>
                  <a:txBody>
                    <a:bodyPr/>
                    <a:lstStyle/>
                    <a:p>
                      <a:pPr marL="0" marR="0" algn="ctr">
                        <a:lnSpc>
                          <a:spcPct val="115000"/>
                        </a:lnSpc>
                        <a:spcBef>
                          <a:spcPts val="0"/>
                        </a:spcBef>
                        <a:spcAft>
                          <a:spcPts val="0"/>
                        </a:spcAft>
                      </a:pPr>
                      <a:r>
                        <a:rPr lang="ar-SA" sz="2800" dirty="0"/>
                        <a:t>الطرق الصفراوية</a:t>
                      </a:r>
                      <a:endParaRPr lang="en-US" sz="2800" dirty="0">
                        <a:latin typeface="Calibri"/>
                        <a:ea typeface="Calibri"/>
                        <a:cs typeface="Arial"/>
                      </a:endParaRPr>
                    </a:p>
                  </a:txBody>
                  <a:tcPr marL="68580" marR="68580" marT="0" marB="0" anchor="b"/>
                </a:tc>
                <a:tc>
                  <a:txBody>
                    <a:bodyPr/>
                    <a:lstStyle/>
                    <a:p>
                      <a:pPr marL="0" marR="0" algn="ctr">
                        <a:lnSpc>
                          <a:spcPct val="115000"/>
                        </a:lnSpc>
                        <a:spcBef>
                          <a:spcPts val="0"/>
                        </a:spcBef>
                        <a:spcAft>
                          <a:spcPts val="0"/>
                        </a:spcAft>
                      </a:pPr>
                      <a:r>
                        <a:rPr lang="ar-SA" sz="2800" dirty="0"/>
                        <a:t>الكبد</a:t>
                      </a:r>
                      <a:endParaRPr lang="en-US" sz="2800" dirty="0">
                        <a:latin typeface="Calibri"/>
                        <a:ea typeface="Calibri"/>
                        <a:cs typeface="Arial"/>
                      </a:endParaRPr>
                    </a:p>
                  </a:txBody>
                  <a:tcPr marL="68580" marR="68580" marT="0" marB="0" anchor="b"/>
                </a:tc>
              </a:tr>
              <a:tr h="437841">
                <a:tc>
                  <a:txBody>
                    <a:bodyPr/>
                    <a:lstStyle/>
                    <a:p>
                      <a:pPr>
                        <a:lnSpc>
                          <a:spcPct val="115000"/>
                        </a:lnSpc>
                      </a:pPr>
                      <a:endParaRPr lang="en-US" sz="2800" dirty="0">
                        <a:latin typeface="Calibri"/>
                      </a:endParaRPr>
                    </a:p>
                  </a:txBody>
                  <a:tcPr marL="68580" marR="68580" marT="0" marB="0" anchor="b"/>
                </a:tc>
                <a:tc>
                  <a:txBody>
                    <a:bodyPr/>
                    <a:lstStyle/>
                    <a:p>
                      <a:pPr marL="0" marR="0" algn="ctr">
                        <a:lnSpc>
                          <a:spcPct val="115000"/>
                        </a:lnSpc>
                        <a:spcBef>
                          <a:spcPts val="0"/>
                        </a:spcBef>
                        <a:spcAft>
                          <a:spcPts val="0"/>
                        </a:spcAft>
                      </a:pPr>
                      <a:r>
                        <a:rPr lang="ar-SA" sz="2800" dirty="0"/>
                        <a:t>البنكرياس</a:t>
                      </a:r>
                      <a:endParaRPr lang="en-US" sz="2800" dirty="0">
                        <a:latin typeface="Calibri"/>
                        <a:ea typeface="Calibri"/>
                        <a:cs typeface="Arial"/>
                      </a:endParaRPr>
                    </a:p>
                  </a:txBody>
                  <a:tcPr marL="68580" marR="68580" marT="0" marB="0" anchor="b"/>
                </a:tc>
              </a:tr>
            </a:tbl>
          </a:graphicData>
        </a:graphic>
      </p:graphicFrame>
      <p:sp>
        <p:nvSpPr>
          <p:cNvPr id="6" name="Rectangle 5"/>
          <p:cNvSpPr/>
          <p:nvPr/>
        </p:nvSpPr>
        <p:spPr>
          <a:xfrm>
            <a:off x="990600" y="3733800"/>
            <a:ext cx="7239000" cy="2677656"/>
          </a:xfrm>
          <a:prstGeom prst="rect">
            <a:avLst/>
          </a:prstGeom>
        </p:spPr>
        <p:txBody>
          <a:bodyPr wrap="square">
            <a:spAutoFit/>
          </a:bodyPr>
          <a:lstStyle/>
          <a:p>
            <a:pPr rtl="1"/>
            <a:r>
              <a:rPr lang="ar-SA" sz="2400" dirty="0" smtClean="0">
                <a:solidFill>
                  <a:srgbClr val="6510E2"/>
                </a:solidFill>
              </a:rPr>
              <a:t>ويحتاج هذا القسم وحدة متطورة للمناظير الضوئية سواء التشخيصية او العلاجية لاجراء كافة مناظر الجهاز الهضمي العلوي والسفلي بما فيها التصوير الظليل للاقنية الصفراوية عن طريق الراجع واستخراج الحصيات الصفراوية وتجهيزة بكافة الجهزة اللازمة والمستلزمات الاساسية لهذا القسم </a:t>
            </a:r>
            <a:r>
              <a:rPr lang="ar-LB" sz="2400" dirty="0" smtClean="0">
                <a:solidFill>
                  <a:srgbClr val="6510E2"/>
                </a:solidFill>
              </a:rPr>
              <a:t> </a:t>
            </a:r>
            <a:r>
              <a:rPr lang="ar-SA" sz="2400" dirty="0" smtClean="0">
                <a:solidFill>
                  <a:srgbClr val="6510E2"/>
                </a:solidFill>
              </a:rPr>
              <a:t>وتجهيز</a:t>
            </a:r>
            <a:r>
              <a:rPr lang="ar-LB" sz="2400" dirty="0" smtClean="0">
                <a:solidFill>
                  <a:srgbClr val="6510E2"/>
                </a:solidFill>
              </a:rPr>
              <a:t>ه</a:t>
            </a:r>
            <a:r>
              <a:rPr lang="ar-SA" sz="2400" dirty="0" smtClean="0">
                <a:solidFill>
                  <a:srgbClr val="6510E2"/>
                </a:solidFill>
              </a:rPr>
              <a:t> بكافة ال</a:t>
            </a:r>
            <a:r>
              <a:rPr lang="ar-LB" sz="2400" dirty="0" smtClean="0">
                <a:solidFill>
                  <a:srgbClr val="6510E2"/>
                </a:solidFill>
              </a:rPr>
              <a:t>أ</a:t>
            </a:r>
            <a:r>
              <a:rPr lang="ar-SA" sz="2400" dirty="0" smtClean="0">
                <a:solidFill>
                  <a:srgbClr val="6510E2"/>
                </a:solidFill>
              </a:rPr>
              <a:t>جهزة اللازمة والمستلزمات الاساسية لهذا القسم</a:t>
            </a:r>
            <a:r>
              <a:rPr lang="ar-LB" sz="2400" dirty="0" smtClean="0">
                <a:solidFill>
                  <a:srgbClr val="6510E2"/>
                </a:solidFill>
              </a:rPr>
              <a:t>.</a:t>
            </a:r>
            <a:r>
              <a:rPr lang="ar-SA" sz="2400" dirty="0" smtClean="0"/>
              <a:t/>
            </a:r>
            <a:br>
              <a:rPr lang="ar-SA" sz="2400" dirty="0" smtClean="0"/>
            </a:br>
            <a:endParaRPr lang="en-US" sz="2400" dirty="0"/>
          </a:p>
        </p:txBody>
      </p:sp>
    </p:spTree>
  </p:cSld>
  <p:clrMapOvr>
    <a:masterClrMapping/>
  </p:clrMapOvr>
  <p:transition>
    <p:spli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1828800"/>
            <a:ext cx="7696200" cy="4401205"/>
          </a:xfrm>
          <a:prstGeom prst="rect">
            <a:avLst/>
          </a:prstGeom>
        </p:spPr>
        <p:txBody>
          <a:bodyPr wrap="square">
            <a:spAutoFit/>
          </a:bodyPr>
          <a:lstStyle/>
          <a:p>
            <a:pPr rtl="1"/>
            <a:r>
              <a:rPr lang="ar-SA" sz="2000" dirty="0" smtClean="0"/>
              <a:t> </a:t>
            </a:r>
            <a:endParaRPr lang="en-US" sz="2000" dirty="0" smtClean="0"/>
          </a:p>
          <a:p>
            <a:r>
              <a:rPr lang="ar-SA" sz="4000" dirty="0" smtClean="0"/>
              <a:t>ولمتابعة الامراض التي تصيب الغدة الصماء كالغدة النخامية والدرقية والكظرية ومجاوراتها ومتابعة مرضى السكري ويلحق به قسم التغذية السريرية الخاصة بكافة الاجهزة اللازمة والمستلزمات الاساسية لهذا القسم.</a:t>
            </a:r>
            <a:br>
              <a:rPr lang="ar-SA" sz="4000" dirty="0" smtClean="0"/>
            </a:br>
            <a:endParaRPr lang="en-US" sz="4000" dirty="0" smtClean="0">
              <a:latin typeface="Times New Roman" pitchFamily="18" charset="0"/>
              <a:cs typeface="Times New Roman" pitchFamily="18" charset="0"/>
            </a:endParaRPr>
          </a:p>
        </p:txBody>
      </p:sp>
      <p:sp>
        <p:nvSpPr>
          <p:cNvPr id="59393" name="AutoShape 1"/>
          <p:cNvSpPr>
            <a:spLocks noGrp="1" noChangeArrowheads="1"/>
          </p:cNvSpPr>
          <p:nvPr>
            <p:ph type="title" idx="4294967295"/>
          </p:nvPr>
        </p:nvSpPr>
        <p:spPr bwMode="auto">
          <a:xfrm>
            <a:off x="1219200" y="304800"/>
            <a:ext cx="6248400" cy="2057400"/>
          </a:xfrm>
          <a:prstGeom prst="sun">
            <a:avLst>
              <a:gd name="adj" fmla="val 25000"/>
            </a:avLst>
          </a:prstGeom>
          <a:gradFill rotWithShape="0">
            <a:gsLst>
              <a:gs pos="0">
                <a:srgbClr val="FFFFFF"/>
              </a:gs>
              <a:gs pos="100000">
                <a:srgbClr val="CBECB0"/>
              </a:gs>
            </a:gsLst>
            <a:lin ang="5400000" scaled="1"/>
          </a:gradFill>
          <a:ln w="12700">
            <a:solidFill>
              <a:srgbClr val="007CE9"/>
            </a:solidFill>
            <a:miter lim="800000"/>
            <a:headEnd/>
            <a:tailEnd/>
          </a:ln>
          <a:effectLst>
            <a:outerShdw dist="35921" dir="2700000" algn="ctr" rotWithShape="0">
              <a:srgbClr val="3E6B19">
                <a:alpha val="50000"/>
              </a:srgbClr>
            </a:outerShdw>
          </a:effectLst>
        </p:spPr>
        <p:txBody>
          <a:bodyPr vert="horz" wrap="square" lIns="91440" tIns="45720" rIns="91440" bIns="45720" numCol="1" anchor="t" anchorCtr="0" compatLnSpc="1">
            <a:prstTxWarp prst="textNoShape">
              <a:avLst/>
            </a:prstTxWarp>
            <a:no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000" i="0" u="none" strike="noStrike" cap="none" normalizeH="0" baseline="0" dirty="0" smtClean="0">
                <a:ln>
                  <a:noFill/>
                </a:ln>
                <a:solidFill>
                  <a:srgbClr val="333399"/>
                </a:solidFill>
                <a:effectLst/>
                <a:latin typeface="Arial" pitchFamily="34" charset="0"/>
                <a:ea typeface="Arial" pitchFamily="34" charset="0"/>
                <a:cs typeface="Arial" pitchFamily="34" charset="0"/>
              </a:rPr>
              <a:t>قسم امراض الغدد الصماء والداء السكري</a:t>
            </a:r>
            <a:r>
              <a:rPr kumimoji="0" lang="en-US" sz="2000" i="0" u="none" strike="noStrike" cap="none" normalizeH="0" baseline="0" dirty="0" smtClean="0">
                <a:ln>
                  <a:noFill/>
                </a:ln>
                <a:solidFill>
                  <a:srgbClr val="333399"/>
                </a:solidFill>
                <a:effectLst/>
                <a:latin typeface="Arial" pitchFamily="34" charset="0"/>
                <a:ea typeface="Arial" pitchFamily="34" charset="0"/>
                <a:cs typeface="Arial" pitchFamily="34" charset="0"/>
              </a:rPr>
              <a:t/>
            </a:r>
            <a:br>
              <a:rPr kumimoji="0" lang="en-US" sz="2000" i="0" u="none" strike="noStrike" cap="none" normalizeH="0" baseline="0" dirty="0" smtClean="0">
                <a:ln>
                  <a:noFill/>
                </a:ln>
                <a:solidFill>
                  <a:srgbClr val="333399"/>
                </a:solidFill>
                <a:effectLst/>
                <a:latin typeface="Arial" pitchFamily="34" charset="0"/>
                <a:ea typeface="Arial" pitchFamily="34" charset="0"/>
                <a:cs typeface="Arial" pitchFamily="34" charset="0"/>
              </a:rPr>
            </a:br>
            <a:endParaRPr kumimoji="0" lang="en-US" sz="2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heel spokes="3"/>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1828800"/>
            <a:ext cx="8153400" cy="3970318"/>
          </a:xfrm>
          <a:prstGeom prst="rect">
            <a:avLst/>
          </a:prstGeom>
        </p:spPr>
        <p:txBody>
          <a:bodyPr wrap="square">
            <a:spAutoFit/>
          </a:bodyPr>
          <a:lstStyle/>
          <a:p>
            <a:pPr rtl="1"/>
            <a:r>
              <a:rPr lang="ar-SA" sz="2400" dirty="0" smtClean="0"/>
              <a:t>يقوم هذا القسم بمتابعة كافة الامراض الكلوية من كشف والتحليل وروابط الاتصال الداخلي والدولى للمتبرعين بالكلى مع متابعة عمليات الجراحية لزراعة الكلى بكافة الاجهزة اللازمة والمستلزمات الاساسية لهذا القسم .</a:t>
            </a:r>
            <a:endParaRPr lang="en-US" sz="2400" dirty="0" smtClean="0"/>
          </a:p>
          <a:p>
            <a:pPr rtl="1"/>
            <a:r>
              <a:rPr lang="ar-SA" sz="2400" dirty="0" smtClean="0"/>
              <a:t> </a:t>
            </a:r>
            <a:endParaRPr lang="en-US" sz="2400" dirty="0" smtClean="0"/>
          </a:p>
          <a:p>
            <a:pPr rtl="1"/>
            <a:r>
              <a:rPr lang="ar-SA" sz="2400" dirty="0" smtClean="0"/>
              <a:t>بالإضافة إلى قسم الكلى وتفتيت الحصى وامراض المسالك البولية</a:t>
            </a:r>
            <a:br>
              <a:rPr lang="ar-SA" sz="2400" dirty="0" smtClean="0"/>
            </a:br>
            <a:r>
              <a:rPr lang="ar-SA" sz="2400" dirty="0" smtClean="0"/>
              <a:t/>
            </a:r>
            <a:br>
              <a:rPr lang="ar-SA" sz="2400" dirty="0" smtClean="0"/>
            </a:br>
            <a:endParaRPr lang="en-US" sz="2400" dirty="0" smtClean="0"/>
          </a:p>
          <a:p>
            <a:pPr rtl="1"/>
            <a:r>
              <a:rPr lang="ar-SA" sz="2400" dirty="0" smtClean="0"/>
              <a:t>وتجهيزه بتقنية الاجهزة الحديثة والالات اللازمة والمستلزمات الاساسية لهذا القسم ويلحق به قسم الكلى الصناعي وعمليات الغسل .</a:t>
            </a:r>
            <a:endParaRPr lang="en-US" sz="2400" dirty="0" smtClean="0"/>
          </a:p>
        </p:txBody>
      </p:sp>
      <p:sp>
        <p:nvSpPr>
          <p:cNvPr id="57345" name="AutoShape 1"/>
          <p:cNvSpPr>
            <a:spLocks noGrp="1" noChangeArrowheads="1"/>
          </p:cNvSpPr>
          <p:nvPr>
            <p:ph type="title" idx="4294967295"/>
          </p:nvPr>
        </p:nvSpPr>
        <p:spPr bwMode="auto">
          <a:xfrm>
            <a:off x="1447800" y="304800"/>
            <a:ext cx="5638800" cy="1216025"/>
          </a:xfrm>
          <a:prstGeom prst="sun">
            <a:avLst>
              <a:gd name="adj" fmla="val 25000"/>
            </a:avLst>
          </a:prstGeom>
          <a:solidFill>
            <a:srgbClr val="7FD13B"/>
          </a:solidFill>
          <a:ln w="38100">
            <a:solidFill>
              <a:srgbClr val="FFFF00"/>
            </a:solidFill>
            <a:miter lim="800000"/>
            <a:headEnd/>
            <a:tailEnd/>
          </a:ln>
          <a:effectLst>
            <a:outerShdw dist="28398" dir="3806097" algn="ctr" rotWithShape="0">
              <a:srgbClr val="3E6B19">
                <a:alpha val="50000"/>
              </a:srgbClr>
            </a:outerShdw>
          </a:effectLst>
        </p:spPr>
        <p:txBody>
          <a:bodyPr vert="horz" wrap="square" lIns="91440" tIns="45720" rIns="91440" bIns="45720" numCol="1" anchor="t" anchorCtr="0" compatLnSpc="1">
            <a:prstTxWarp prst="textNoShape">
              <a:avLst/>
            </a:prstTxWarp>
            <a:normAutofit fontScale="90000"/>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333399"/>
                </a:solidFill>
                <a:effectLst/>
                <a:latin typeface="Arial" pitchFamily="34" charset="0"/>
                <a:ea typeface="Arial" pitchFamily="34" charset="0"/>
                <a:cs typeface="Arial" pitchFamily="34" charset="0"/>
              </a:rPr>
              <a:t>قسم امراض الكلى والغسيل الكلوي</a:t>
            </a:r>
            <a:r>
              <a:rPr kumimoji="0" lang="en-US" sz="1600" b="0" i="0" u="none" strike="noStrike" cap="none" normalizeH="0" baseline="0" smtClean="0">
                <a:ln>
                  <a:noFill/>
                </a:ln>
                <a:solidFill>
                  <a:srgbClr val="333399"/>
                </a:solidFill>
                <a:effectLst/>
                <a:latin typeface="Arial" pitchFamily="34" charset="0"/>
                <a:ea typeface="Arial" pitchFamily="34" charset="0"/>
                <a:cs typeface="Arial" pitchFamily="34" charset="0"/>
              </a:rPr>
              <a:t> </a:t>
            </a:r>
            <a:br>
              <a:rPr kumimoji="0" lang="en-US" sz="1600" b="0" i="0" u="none" strike="noStrike" cap="none" normalizeH="0" baseline="0" smtClean="0">
                <a:ln>
                  <a:noFill/>
                </a:ln>
                <a:solidFill>
                  <a:srgbClr val="333399"/>
                </a:solidFill>
                <a:effectLst/>
                <a:latin typeface="Arial" pitchFamily="34" charset="0"/>
                <a:ea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p:blinds dir="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3400" y="3429000"/>
            <a:ext cx="7696200" cy="1754326"/>
          </a:xfrm>
          <a:prstGeom prst="rect">
            <a:avLst/>
          </a:prstGeom>
        </p:spPr>
        <p:txBody>
          <a:bodyPr wrap="square">
            <a:spAutoFit/>
          </a:bodyPr>
          <a:lstStyle/>
          <a:p>
            <a:r>
              <a:rPr lang="ar-SA" sz="3600" dirty="0" smtClean="0"/>
              <a:t>وبنك الدم بكافة الاجهزة اللازمة والمستلزمات الاساسية لهذا القسم .</a:t>
            </a:r>
            <a:br>
              <a:rPr lang="ar-SA" sz="3600" dirty="0" smtClean="0"/>
            </a:br>
            <a:endParaRPr lang="en-US" sz="3600" dirty="0" smtClean="0">
              <a:latin typeface="Times New Roman" pitchFamily="18" charset="0"/>
              <a:cs typeface="Times New Roman" pitchFamily="18" charset="0"/>
            </a:endParaRPr>
          </a:p>
        </p:txBody>
      </p:sp>
      <p:sp>
        <p:nvSpPr>
          <p:cNvPr id="55297" name="AutoShape 1"/>
          <p:cNvSpPr>
            <a:spLocks noGrp="1" noChangeArrowheads="1"/>
          </p:cNvSpPr>
          <p:nvPr>
            <p:ph type="title" idx="4294967295"/>
          </p:nvPr>
        </p:nvSpPr>
        <p:spPr bwMode="auto">
          <a:xfrm>
            <a:off x="1066800" y="304800"/>
            <a:ext cx="6400800" cy="2667000"/>
          </a:xfrm>
          <a:prstGeom prst="sun">
            <a:avLst>
              <a:gd name="adj" fmla="val 25000"/>
            </a:avLst>
          </a:prstGeom>
          <a:gradFill rotWithShape="0">
            <a:gsLst>
              <a:gs pos="0">
                <a:srgbClr val="5FE7D5"/>
              </a:gs>
              <a:gs pos="50000">
                <a:srgbClr val="C9F7F1"/>
              </a:gs>
              <a:gs pos="100000">
                <a:srgbClr val="5FE7D5"/>
              </a:gs>
            </a:gsLst>
            <a:lin ang="18900000" scaled="1"/>
          </a:gradFill>
          <a:ln w="12700">
            <a:solidFill>
              <a:srgbClr val="5FE7D5"/>
            </a:solidFill>
            <a:miter lim="800000"/>
            <a:headEnd/>
            <a:tailEnd/>
          </a:ln>
          <a:effectLst>
            <a:outerShdw dist="28398" dir="3806097" algn="ctr" rotWithShape="0">
              <a:srgbClr val="0D594E">
                <a:alpha val="50000"/>
              </a:srgbClr>
            </a:outerShdw>
          </a:effectLst>
        </p:spPr>
        <p:txBody>
          <a:bodyPr vert="horz" wrap="square" lIns="91440" tIns="45720" rIns="91440" bIns="45720" numCol="1" anchor="t" anchorCtr="0" compatLnSpc="1">
            <a:prstTxWarp prst="textNoShape">
              <a:avLst/>
            </a:prstTxWarp>
            <a:no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400" i="0" u="none" strike="noStrike" cap="none" normalizeH="0" baseline="0" dirty="0" smtClean="0">
                <a:ln>
                  <a:noFill/>
                </a:ln>
                <a:solidFill>
                  <a:srgbClr val="333399"/>
                </a:solidFill>
                <a:effectLst/>
                <a:latin typeface="Arial" pitchFamily="34" charset="0"/>
                <a:ea typeface="Arial" pitchFamily="34" charset="0"/>
                <a:cs typeface="Arial" pitchFamily="34" charset="0"/>
              </a:rPr>
              <a:t>قسم امراض الدم بالوحدة السريرية والمخبرية</a:t>
            </a:r>
            <a:r>
              <a:rPr kumimoji="0" lang="en-US" sz="2400" i="0" u="none" strike="noStrike" cap="none" normalizeH="0" baseline="0" dirty="0" smtClean="0">
                <a:ln>
                  <a:noFill/>
                </a:ln>
                <a:solidFill>
                  <a:srgbClr val="333399"/>
                </a:solidFill>
                <a:effectLst/>
                <a:latin typeface="Arial" pitchFamily="34" charset="0"/>
                <a:ea typeface="Arial" pitchFamily="34" charset="0"/>
                <a:cs typeface="Arial" pitchFamily="34" charset="0"/>
              </a:rPr>
              <a:t/>
            </a:r>
            <a:br>
              <a:rPr kumimoji="0" lang="en-US" sz="2400" i="0" u="none" strike="noStrike" cap="none" normalizeH="0" baseline="0" dirty="0" smtClean="0">
                <a:ln>
                  <a:noFill/>
                </a:ln>
                <a:solidFill>
                  <a:srgbClr val="333399"/>
                </a:solidFill>
                <a:effectLst/>
                <a:latin typeface="Arial" pitchFamily="34" charset="0"/>
                <a:ea typeface="Arial" pitchFamily="34" charset="0"/>
                <a:cs typeface="Arial" pitchFamily="34" charset="0"/>
              </a:rPr>
            </a:br>
            <a:endParaRPr kumimoji="0" lang="en-US" sz="24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comb/>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3352800"/>
            <a:ext cx="7696200" cy="3046988"/>
          </a:xfrm>
          <a:prstGeom prst="rect">
            <a:avLst/>
          </a:prstGeom>
        </p:spPr>
        <p:txBody>
          <a:bodyPr wrap="square">
            <a:spAutoFit/>
          </a:bodyPr>
          <a:lstStyle/>
          <a:p>
            <a:pPr rtl="1"/>
            <a:r>
              <a:rPr lang="ar-SA" sz="3200" dirty="0" smtClean="0"/>
              <a:t>ويعمل هذا القسم على متابعة الامراض الصدرية كالقصور التنفسي المزمن والربو وتجهيز</a:t>
            </a:r>
            <a:r>
              <a:rPr lang="ar-LB" sz="3200" dirty="0" smtClean="0"/>
              <a:t>ه</a:t>
            </a:r>
            <a:r>
              <a:rPr lang="ar-SA" sz="3200" dirty="0" smtClean="0"/>
              <a:t> بكافة الاجهزة اللازمة والمستلزمات الاساسية كالمناظير الضوئية الصدرية ووحدات قياس متطورة لوظائف التنفس الحيوية وملحق به مختبر خاص لاجراء التحاليل الخاصة بالحساسية بشمولية المعاير لهذا القسم .</a:t>
            </a:r>
            <a:endParaRPr lang="en-US" sz="3200" dirty="0"/>
          </a:p>
        </p:txBody>
      </p:sp>
      <p:sp>
        <p:nvSpPr>
          <p:cNvPr id="53249" name="AutoShape 1"/>
          <p:cNvSpPr>
            <a:spLocks noGrp="1" noChangeArrowheads="1"/>
          </p:cNvSpPr>
          <p:nvPr>
            <p:ph type="title" idx="4294967295"/>
          </p:nvPr>
        </p:nvSpPr>
        <p:spPr bwMode="auto">
          <a:xfrm>
            <a:off x="990600" y="304800"/>
            <a:ext cx="6477000" cy="2590800"/>
          </a:xfrm>
          <a:prstGeom prst="sun">
            <a:avLst>
              <a:gd name="adj" fmla="val 25000"/>
            </a:avLst>
          </a:prstGeom>
          <a:solidFill>
            <a:srgbClr val="60B4FF"/>
          </a:solidFill>
          <a:ln w="12700">
            <a:solidFill>
              <a:srgbClr val="EA157A"/>
            </a:solidFill>
            <a:miter lim="800000"/>
            <a:headEnd/>
            <a:tailEnd/>
          </a:ln>
          <a:effectLst>
            <a:outerShdw dist="35921" dir="2700000" algn="ctr" rotWithShape="0">
              <a:srgbClr val="3E6B19">
                <a:alpha val="50000"/>
              </a:srgbClr>
            </a:outerShdw>
          </a:effectLst>
        </p:spPr>
        <p:txBody>
          <a:bodyPr vert="horz" wrap="square" lIns="91440" tIns="45720" rIns="91440" bIns="45720" numCol="1" anchor="t" anchorCtr="0" compatLnSpc="1">
            <a:prstTxWarp prst="textNoShape">
              <a:avLst/>
            </a:prstTxWarp>
            <a:no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400" i="0" u="none" strike="noStrike" cap="none" normalizeH="0" baseline="0" dirty="0" smtClean="0">
                <a:ln>
                  <a:noFill/>
                </a:ln>
                <a:solidFill>
                  <a:srgbClr val="FFFF00"/>
                </a:solidFill>
                <a:effectLst/>
                <a:latin typeface="Arial" pitchFamily="34" charset="0"/>
                <a:ea typeface="Arial" pitchFamily="34" charset="0"/>
                <a:cs typeface="Arial" pitchFamily="34" charset="0"/>
              </a:rPr>
              <a:t>قسم الامراض الصدرية والمخبرية</a:t>
            </a:r>
            <a:r>
              <a:rPr kumimoji="0" lang="en-US" sz="2400" i="0" u="none" strike="noStrike" cap="none" normalizeH="0" baseline="0" dirty="0" smtClean="0">
                <a:ln>
                  <a:noFill/>
                </a:ln>
                <a:solidFill>
                  <a:srgbClr val="FFFF00"/>
                </a:solidFill>
                <a:effectLst/>
                <a:latin typeface="Arial" pitchFamily="34" charset="0"/>
                <a:ea typeface="Arial" pitchFamily="34" charset="0"/>
                <a:cs typeface="Arial" pitchFamily="34" charset="0"/>
              </a:rPr>
              <a:t/>
            </a:r>
            <a:br>
              <a:rPr kumimoji="0" lang="en-US" sz="2400" i="0" u="none" strike="noStrike" cap="none" normalizeH="0" baseline="0" dirty="0" smtClean="0">
                <a:ln>
                  <a:noFill/>
                </a:ln>
                <a:solidFill>
                  <a:srgbClr val="FFFF00"/>
                </a:solidFill>
                <a:effectLst/>
                <a:latin typeface="Arial" pitchFamily="34" charset="0"/>
                <a:ea typeface="Arial" pitchFamily="34" charset="0"/>
                <a:cs typeface="Arial" pitchFamily="34" charset="0"/>
              </a:rPr>
            </a:br>
            <a:endParaRPr kumimoji="0" lang="en-US" sz="2400" i="0" u="none" strike="noStrike" cap="none" normalizeH="0" baseline="0" dirty="0" smtClean="0">
              <a:ln>
                <a:noFill/>
              </a:ln>
              <a:solidFill>
                <a:srgbClr val="FFFF00"/>
              </a:solidFill>
              <a:effectLst/>
              <a:latin typeface="Arial" pitchFamily="34" charset="0"/>
              <a:cs typeface="Arial" pitchFamily="34" charset="0"/>
            </a:endParaRPr>
          </a:p>
        </p:txBody>
      </p:sp>
    </p:spTree>
  </p:cSld>
  <p:clrMapOvr>
    <a:masterClrMapping/>
  </p:clrMapOvr>
  <p:transition>
    <p:plus/>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3124200"/>
            <a:ext cx="7696200" cy="2677656"/>
          </a:xfrm>
          <a:prstGeom prst="rect">
            <a:avLst/>
          </a:prstGeom>
        </p:spPr>
        <p:txBody>
          <a:bodyPr wrap="square">
            <a:spAutoFit/>
          </a:bodyPr>
          <a:lstStyle/>
          <a:p>
            <a:pPr rtl="1"/>
            <a:r>
              <a:rPr lang="ar-SA" sz="2800" dirty="0" smtClean="0"/>
              <a:t>هذا القسم يتبعه قسم الطب الطبيعي والروم</a:t>
            </a:r>
            <a:r>
              <a:rPr lang="ar-LB" sz="2800" dirty="0" smtClean="0"/>
              <a:t>ا</a:t>
            </a:r>
            <a:r>
              <a:rPr lang="ar-SA" sz="2800" dirty="0" smtClean="0"/>
              <a:t>ت</a:t>
            </a:r>
            <a:r>
              <a:rPr lang="ar-LB" sz="2800" dirty="0" smtClean="0"/>
              <a:t>ي</a:t>
            </a:r>
            <a:r>
              <a:rPr lang="ar-SA" sz="2800" dirty="0" smtClean="0"/>
              <a:t>زم باعداد</a:t>
            </a:r>
            <a:r>
              <a:rPr lang="ar-LB" sz="2800" dirty="0" smtClean="0"/>
              <a:t>ه</a:t>
            </a:r>
            <a:r>
              <a:rPr lang="ar-SA" sz="2800" dirty="0" smtClean="0"/>
              <a:t> على مستوى عال</a:t>
            </a:r>
            <a:r>
              <a:rPr lang="ar-LB" sz="2800" dirty="0" smtClean="0"/>
              <a:t>ي</a:t>
            </a:r>
            <a:r>
              <a:rPr lang="ar-SA" sz="2800" dirty="0" smtClean="0"/>
              <a:t> </a:t>
            </a:r>
            <a:r>
              <a:rPr lang="ar-LB" sz="2800" dirty="0" smtClean="0"/>
              <a:t>من</a:t>
            </a:r>
            <a:r>
              <a:rPr lang="ar-SA" sz="2800" dirty="0" smtClean="0"/>
              <a:t> التقنيات المتعددة بقسمي الاشعة والمختير ومهام هذا القسم امراض الرومات</a:t>
            </a:r>
            <a:r>
              <a:rPr lang="ar-LB" sz="2800" dirty="0" smtClean="0"/>
              <a:t>ي</a:t>
            </a:r>
            <a:r>
              <a:rPr lang="ar-SA" sz="2800" dirty="0" smtClean="0"/>
              <a:t>زم كالروماتويد المفصلي والذئبة الحمراء والتكلس وهشاشة العظام والتهاب العضلات المفصلية والانسجة الضامة وتجهيزة بكافة الاجهزة اللازمة والمستلزمات الاساسية لهذا</a:t>
            </a:r>
            <a:r>
              <a:rPr lang="ar-LB" sz="2800" dirty="0" smtClean="0"/>
              <a:t> </a:t>
            </a:r>
            <a:r>
              <a:rPr lang="ar-SA" sz="2800" dirty="0" smtClean="0"/>
              <a:t>القسم</a:t>
            </a:r>
            <a:r>
              <a:rPr lang="ar-LB" sz="2800" dirty="0" smtClean="0"/>
              <a:t>.</a:t>
            </a:r>
            <a:r>
              <a:rPr lang="ar-SA" sz="2800" dirty="0" smtClean="0"/>
              <a:t> </a:t>
            </a:r>
            <a:endParaRPr lang="en-US" sz="2800" dirty="0" smtClean="0">
              <a:latin typeface="Times New Roman" pitchFamily="18" charset="0"/>
              <a:cs typeface="Times New Roman" pitchFamily="18" charset="0"/>
            </a:endParaRPr>
          </a:p>
        </p:txBody>
      </p:sp>
      <p:sp>
        <p:nvSpPr>
          <p:cNvPr id="51202" name="AutoShape 2"/>
          <p:cNvSpPr>
            <a:spLocks noGrp="1" noChangeArrowheads="1"/>
          </p:cNvSpPr>
          <p:nvPr>
            <p:ph type="title" idx="4294967295"/>
          </p:nvPr>
        </p:nvSpPr>
        <p:spPr bwMode="auto">
          <a:xfrm>
            <a:off x="609600" y="304800"/>
            <a:ext cx="7467600" cy="2667000"/>
          </a:xfrm>
          <a:prstGeom prst="sun">
            <a:avLst>
              <a:gd name="adj" fmla="val 25000"/>
            </a:avLst>
          </a:prstGeom>
          <a:gradFill rotWithShape="0">
            <a:gsLst>
              <a:gs pos="0">
                <a:srgbClr val="5FE7D5"/>
              </a:gs>
              <a:gs pos="50000">
                <a:srgbClr val="1AB39F"/>
              </a:gs>
              <a:gs pos="100000">
                <a:srgbClr val="5FE7D5"/>
              </a:gs>
            </a:gsLst>
            <a:lin ang="5400000" scaled="1"/>
          </a:gradFill>
          <a:ln w="12700">
            <a:solidFill>
              <a:srgbClr val="F272AE"/>
            </a:solidFill>
            <a:miter lim="800000"/>
            <a:headEnd/>
            <a:tailEnd/>
          </a:ln>
          <a:effectLst>
            <a:outerShdw dist="28398" dir="3806097" algn="ctr" rotWithShape="0">
              <a:srgbClr val="0D594E"/>
            </a:outerShdw>
          </a:effectLst>
        </p:spPr>
        <p:txBody>
          <a:bodyPr vert="horz" wrap="square" lIns="91440" tIns="45720" rIns="91440" bIns="45720" numCol="1" anchor="t" anchorCtr="0" compatLnSpc="1">
            <a:prstTxWarp prst="textNoShape">
              <a:avLst/>
            </a:prstTxWarp>
            <a:no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400" b="1" i="0" u="none" strike="noStrike" cap="none" normalizeH="0" baseline="0" dirty="0" smtClean="0">
                <a:ln>
                  <a:noFill/>
                </a:ln>
                <a:solidFill>
                  <a:srgbClr val="333399"/>
                </a:solidFill>
                <a:effectLst/>
                <a:latin typeface="Arial" pitchFamily="34" charset="0"/>
                <a:ea typeface="Arial" pitchFamily="34" charset="0"/>
                <a:cs typeface="Arial" pitchFamily="34" charset="0"/>
              </a:rPr>
              <a:t>قسم امراض المفاصل والروماتيزم والمخبرية</a:t>
            </a:r>
            <a:r>
              <a:rPr kumimoji="0" lang="en-US" sz="2400" b="1" i="0" u="none" strike="noStrike" cap="none" normalizeH="0" baseline="0" dirty="0" smtClean="0">
                <a:ln>
                  <a:noFill/>
                </a:ln>
                <a:solidFill>
                  <a:srgbClr val="333399"/>
                </a:solidFill>
                <a:effectLst/>
                <a:latin typeface="Arial" pitchFamily="34" charset="0"/>
                <a:ea typeface="Arial" pitchFamily="34" charset="0"/>
                <a:cs typeface="Arial" pitchFamily="34" charset="0"/>
              </a:rPr>
              <a:t/>
            </a:r>
            <a:br>
              <a:rPr kumimoji="0" lang="en-US" sz="2400" b="1" i="0" u="none" strike="noStrike" cap="none" normalizeH="0" baseline="0" dirty="0" smtClean="0">
                <a:ln>
                  <a:noFill/>
                </a:ln>
                <a:solidFill>
                  <a:srgbClr val="333399"/>
                </a:solidFill>
                <a:effectLst/>
                <a:latin typeface="Arial" pitchFamily="34" charset="0"/>
                <a:ea typeface="Arial" pitchFamily="34" charset="0"/>
                <a:cs typeface="Arial" pitchFamily="34" charset="0"/>
              </a:rPr>
            </a:b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blinds dir="ver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2590800"/>
            <a:ext cx="7696200" cy="3785652"/>
          </a:xfrm>
          <a:prstGeom prst="rect">
            <a:avLst/>
          </a:prstGeom>
        </p:spPr>
        <p:txBody>
          <a:bodyPr wrap="square">
            <a:spAutoFit/>
          </a:bodyPr>
          <a:lstStyle/>
          <a:p>
            <a:pPr rtl="1"/>
            <a:r>
              <a:rPr lang="ar-SA" sz="3200" dirty="0" smtClean="0"/>
              <a:t/>
            </a:r>
            <a:br>
              <a:rPr lang="ar-SA" sz="3200" dirty="0" smtClean="0"/>
            </a:br>
            <a:r>
              <a:rPr lang="ar-SA" sz="3200" dirty="0" smtClean="0"/>
              <a:t>ويعتمد هذا القسم على تحديد الغذاء المناسب لكافة المرضى وخاص</a:t>
            </a:r>
            <a:r>
              <a:rPr lang="ar-LB" sz="3200" dirty="0" smtClean="0"/>
              <a:t>ة</a:t>
            </a:r>
            <a:r>
              <a:rPr lang="ar-SA" sz="3200" dirty="0" smtClean="0"/>
              <a:t> الحمية الغذائية لمرضى السكر والضغط والمرضى الذين يحتاجون الى تخفيف الوزن مع تحديد الوجبات المتبعة بعد خروجه من المتابعة بالقسم الى المنزل</a:t>
            </a:r>
            <a:r>
              <a:rPr lang="ar-LB" sz="3200" dirty="0" smtClean="0"/>
              <a:t>.</a:t>
            </a:r>
            <a:r>
              <a:rPr lang="ar-SA" sz="3200" dirty="0" smtClean="0"/>
              <a:t/>
            </a:r>
            <a:br>
              <a:rPr lang="ar-SA" sz="3200" dirty="0" smtClean="0"/>
            </a:br>
            <a:endParaRPr lang="en-US" sz="3200" dirty="0" smtClean="0"/>
          </a:p>
          <a:p>
            <a:endParaRPr lang="en-US" sz="3200" dirty="0" smtClean="0">
              <a:latin typeface="Times New Roman" pitchFamily="18" charset="0"/>
              <a:cs typeface="Times New Roman" pitchFamily="18" charset="0"/>
            </a:endParaRPr>
          </a:p>
        </p:txBody>
      </p:sp>
      <p:sp>
        <p:nvSpPr>
          <p:cNvPr id="49153" name="AutoShape 1"/>
          <p:cNvSpPr>
            <a:spLocks noGrp="1" noChangeArrowheads="1"/>
          </p:cNvSpPr>
          <p:nvPr>
            <p:ph type="title" idx="4294967295"/>
          </p:nvPr>
        </p:nvSpPr>
        <p:spPr bwMode="auto">
          <a:xfrm>
            <a:off x="1295400" y="304800"/>
            <a:ext cx="6172200" cy="2514600"/>
          </a:xfrm>
          <a:prstGeom prst="triangle">
            <a:avLst>
              <a:gd name="adj" fmla="val 50000"/>
            </a:avLst>
          </a:prstGeom>
          <a:gradFill rotWithShape="0">
            <a:gsLst>
              <a:gs pos="0">
                <a:srgbClr val="FFFFFF"/>
              </a:gs>
              <a:gs pos="100000">
                <a:srgbClr val="CBECB0"/>
              </a:gs>
            </a:gsLst>
            <a:lin ang="5400000" scaled="1"/>
          </a:gradFill>
          <a:ln w="12700">
            <a:solidFill>
              <a:srgbClr val="92D050"/>
            </a:solidFill>
            <a:miter lim="800000"/>
            <a:headEnd/>
            <a:tailEnd/>
          </a:ln>
          <a:effectLst>
            <a:outerShdw dist="35921" dir="2700000" algn="ctr" rotWithShape="0">
              <a:srgbClr val="3E6B19">
                <a:alpha val="50000"/>
              </a:srgbClr>
            </a:outerShdw>
          </a:effectLst>
        </p:spPr>
        <p:txBody>
          <a:bodyPr vert="horz" wrap="square" lIns="91440" tIns="45720" rIns="91440" bIns="45720" numCol="1" anchor="t" anchorCtr="0" compatLnSpc="1">
            <a:prstTxWarp prst="textNoShape">
              <a:avLst/>
            </a:prstTxWarp>
            <a:norm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3200" i="0" u="none" strike="noStrike" cap="none" normalizeH="0" baseline="0" dirty="0" smtClean="0">
                <a:ln>
                  <a:noFill/>
                </a:ln>
                <a:solidFill>
                  <a:srgbClr val="333399"/>
                </a:solidFill>
                <a:effectLst/>
                <a:latin typeface="Arial" pitchFamily="34" charset="0"/>
                <a:ea typeface="Arial" pitchFamily="34" charset="0"/>
                <a:cs typeface="Arial" pitchFamily="34" charset="0"/>
              </a:rPr>
              <a:t>قسم أمراض التغذية</a:t>
            </a:r>
            <a:r>
              <a:rPr kumimoji="0" lang="en-US" sz="3200" i="0" u="none" strike="noStrike" cap="none" normalizeH="0" baseline="0" dirty="0" smtClean="0">
                <a:ln>
                  <a:noFill/>
                </a:ln>
                <a:solidFill>
                  <a:srgbClr val="333399"/>
                </a:solidFill>
                <a:effectLst/>
                <a:latin typeface="Arial" pitchFamily="34" charset="0"/>
                <a:ea typeface="Arial" pitchFamily="34" charset="0"/>
                <a:cs typeface="Arial" pitchFamily="34" charset="0"/>
              </a:rPr>
              <a:t/>
            </a:r>
            <a:br>
              <a:rPr kumimoji="0" lang="en-US" sz="3200" i="0" u="none" strike="noStrike" cap="none" normalizeH="0" baseline="0" dirty="0" smtClean="0">
                <a:ln>
                  <a:noFill/>
                </a:ln>
                <a:solidFill>
                  <a:srgbClr val="333399"/>
                </a:solidFill>
                <a:effectLst/>
                <a:latin typeface="Arial" pitchFamily="34" charset="0"/>
                <a:ea typeface="Arial" pitchFamily="34" charset="0"/>
                <a:cs typeface="Arial" pitchFamily="34" charset="0"/>
              </a:rPr>
            </a:br>
            <a:endParaRPr kumimoji="0" lang="en-US" sz="32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2895600"/>
            <a:ext cx="7696200" cy="3539430"/>
          </a:xfrm>
          <a:prstGeom prst="rect">
            <a:avLst/>
          </a:prstGeom>
        </p:spPr>
        <p:txBody>
          <a:bodyPr wrap="square">
            <a:spAutoFit/>
          </a:bodyPr>
          <a:lstStyle/>
          <a:p>
            <a:r>
              <a:rPr lang="ar-SA" sz="3200" dirty="0" smtClean="0"/>
              <a:t>ويعتمد على اجراء جميع الفحوصات المخبرية والشعاعية من تامين المريض قبل دخول</a:t>
            </a:r>
            <a:r>
              <a:rPr lang="ar-LB" sz="3200" dirty="0" smtClean="0"/>
              <a:t>ه</a:t>
            </a:r>
            <a:r>
              <a:rPr lang="ar-SA" sz="3200" dirty="0" smtClean="0"/>
              <a:t> غرفة العمليات ( التجهيز للعمليات ) او الكشف المبكر لكافة الامراض من البداية بتحديدها مع متابعة وضبط ومراقبة العيادات الخارجية للامراض المشار اليها ويعتبر هذا القسم مستشفى بحد ذات</a:t>
            </a:r>
            <a:r>
              <a:rPr lang="ar-LB" sz="3200" dirty="0" smtClean="0"/>
              <a:t>ه ويجب</a:t>
            </a:r>
            <a:r>
              <a:rPr lang="ar-SA" sz="3200" dirty="0" smtClean="0"/>
              <a:t> </a:t>
            </a:r>
            <a:r>
              <a:rPr lang="ar-LB" sz="3200" dirty="0" smtClean="0"/>
              <a:t>تجهيزه </a:t>
            </a:r>
            <a:r>
              <a:rPr lang="ar-SA" sz="3200" dirty="0" smtClean="0"/>
              <a:t>بكافة الاجهزة اللازمة والمستلزمات الاساسية </a:t>
            </a:r>
            <a:endParaRPr lang="en-US" sz="3200" dirty="0" smtClean="0">
              <a:latin typeface="Times New Roman" pitchFamily="18" charset="0"/>
              <a:cs typeface="Times New Roman" pitchFamily="18" charset="0"/>
            </a:endParaRPr>
          </a:p>
        </p:txBody>
      </p:sp>
      <p:sp>
        <p:nvSpPr>
          <p:cNvPr id="47105" name="AutoShape 1"/>
          <p:cNvSpPr>
            <a:spLocks noGrp="1" noChangeArrowheads="1"/>
          </p:cNvSpPr>
          <p:nvPr>
            <p:ph type="title" idx="4294967295"/>
          </p:nvPr>
        </p:nvSpPr>
        <p:spPr bwMode="auto">
          <a:xfrm>
            <a:off x="1066800" y="304800"/>
            <a:ext cx="6400800" cy="2057400"/>
          </a:xfrm>
          <a:prstGeom prst="flowChartMagneticDisk">
            <a:avLst/>
          </a:prstGeom>
          <a:gradFill rotWithShape="0">
            <a:gsLst>
              <a:gs pos="0">
                <a:srgbClr val="FFFFFF"/>
              </a:gs>
              <a:gs pos="100000">
                <a:srgbClr val="B8CCE4"/>
              </a:gs>
            </a:gsLst>
            <a:lin ang="5400000" scaled="1"/>
          </a:gradFill>
          <a:ln w="12700">
            <a:solidFill>
              <a:srgbClr val="92D050"/>
            </a:solidFill>
            <a:round/>
            <a:headEnd/>
            <a:tailEnd/>
          </a:ln>
          <a:effectLst>
            <a:outerShdw dist="35921" dir="2700000" algn="ctr" rotWithShape="0">
              <a:srgbClr val="243F60">
                <a:alpha val="50000"/>
              </a:srgbClr>
            </a:outerShdw>
          </a:effectLst>
        </p:spPr>
        <p:txBody>
          <a:bodyPr vert="horz" wrap="square" lIns="91440" tIns="45720" rIns="91440" bIns="45720" numCol="1" anchor="t" anchorCtr="0" compatLnSpc="1">
            <a:prstTxWarp prst="textNoShape">
              <a:avLst/>
            </a:prstTxWarp>
            <a:no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4000" b="0" i="0" u="none" strike="noStrike" cap="none" normalizeH="0" baseline="0" dirty="0" smtClean="0">
                <a:ln>
                  <a:noFill/>
                </a:ln>
                <a:solidFill>
                  <a:srgbClr val="333399"/>
                </a:solidFill>
                <a:effectLst/>
                <a:latin typeface="Arial" pitchFamily="34" charset="0"/>
                <a:ea typeface="Arial" pitchFamily="34" charset="0"/>
                <a:cs typeface="Arial" pitchFamily="34" charset="0"/>
              </a:rPr>
              <a:t>قسم الفحص الشامل</a:t>
            </a:r>
            <a:r>
              <a:rPr kumimoji="0" lang="en-US" sz="4000" b="1" i="0" u="none" strike="noStrike" cap="none" normalizeH="0" baseline="0" dirty="0" smtClean="0">
                <a:ln>
                  <a:noFill/>
                </a:ln>
                <a:solidFill>
                  <a:srgbClr val="333399"/>
                </a:solidFill>
                <a:effectLst/>
                <a:latin typeface="Arial" pitchFamily="34" charset="0"/>
                <a:ea typeface="Arial" pitchFamily="34" charset="0"/>
                <a:cs typeface="Arial" pitchFamily="34" charset="0"/>
              </a:rPr>
              <a:t/>
            </a:r>
            <a:br>
              <a:rPr kumimoji="0" lang="en-US" sz="4000" b="1" i="0" u="none" strike="noStrike" cap="none" normalizeH="0" baseline="0" dirty="0" smtClean="0">
                <a:ln>
                  <a:noFill/>
                </a:ln>
                <a:solidFill>
                  <a:srgbClr val="333399"/>
                </a:solidFill>
                <a:effectLst/>
                <a:latin typeface="Arial" pitchFamily="34" charset="0"/>
                <a:ea typeface="Arial" pitchFamily="34" charset="0"/>
                <a:cs typeface="Arial" pitchFamily="34" charset="0"/>
              </a:rPr>
            </a:br>
            <a:endParaRPr kumimoji="0" lang="en-US" sz="4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2743200"/>
            <a:ext cx="7696200" cy="3416320"/>
          </a:xfrm>
          <a:prstGeom prst="rect">
            <a:avLst/>
          </a:prstGeom>
        </p:spPr>
        <p:txBody>
          <a:bodyPr wrap="square">
            <a:spAutoFit/>
          </a:bodyPr>
          <a:lstStyle/>
          <a:p>
            <a:pPr rtl="1"/>
            <a:r>
              <a:rPr lang="ar-SA" sz="2400" dirty="0" smtClean="0"/>
              <a:t>يعد هذا القسم من اهم الاقسام من حيث التجهيز والاعداد حيث يتضمن مشاركة كبار الاطباء الجراحين والاستشارين على المستوى الدول</a:t>
            </a:r>
            <a:r>
              <a:rPr lang="ar-LB" sz="2400" dirty="0" smtClean="0"/>
              <a:t>ي</a:t>
            </a:r>
            <a:r>
              <a:rPr lang="ar-SA" sz="2400" dirty="0" smtClean="0"/>
              <a:t> وبكافة التخصصات الجزئية كالتخدير على اعلى مستوى وجراحة بزراعة الشراين التاجية وصمامات القلب وعيوب القلب الخلقية والاوعية الدموية بجراحة الصدر ويلحق به بشكل مباشر قسم المتابعة الدقيقة باحدث اجهزة الرقبة للعمليات الالكترونية واجهزة التخدير ويتضمن كافة الوحدات التشخيصية والعلاجية كوحدة العناية المركزية للقلب مع تشخيص امراض القلب والقسطرة وتجه</a:t>
            </a:r>
            <a:r>
              <a:rPr lang="ar-LB" sz="2400" dirty="0" smtClean="0"/>
              <a:t>ي</a:t>
            </a:r>
            <a:r>
              <a:rPr lang="ar-SA" sz="2400" dirty="0" smtClean="0"/>
              <a:t>ز</a:t>
            </a:r>
            <a:r>
              <a:rPr lang="ar-LB" sz="2400" dirty="0" smtClean="0"/>
              <a:t>ه</a:t>
            </a:r>
            <a:r>
              <a:rPr lang="ar-SA" sz="2400" dirty="0" smtClean="0"/>
              <a:t> بتقنية الاجهزة الحديثة بكافة الاجهزة والالات اللازمة والمستلزمات الاساسية لهذا القسم</a:t>
            </a:r>
            <a:r>
              <a:rPr lang="ar-LB" sz="2400" dirty="0" smtClean="0"/>
              <a:t>.</a:t>
            </a:r>
            <a:endParaRPr lang="en-US" sz="2400" dirty="0"/>
          </a:p>
        </p:txBody>
      </p:sp>
      <p:sp>
        <p:nvSpPr>
          <p:cNvPr id="45057" name="AutoShape 1"/>
          <p:cNvSpPr>
            <a:spLocks noGrp="1" noChangeArrowheads="1"/>
          </p:cNvSpPr>
          <p:nvPr>
            <p:ph type="title" idx="4294967295"/>
          </p:nvPr>
        </p:nvSpPr>
        <p:spPr bwMode="auto">
          <a:xfrm>
            <a:off x="609600" y="152400"/>
            <a:ext cx="7543800" cy="2514600"/>
          </a:xfrm>
          <a:prstGeom prst="star5">
            <a:avLst/>
          </a:prstGeom>
          <a:solidFill>
            <a:srgbClr val="CCC0D9"/>
          </a:solidFill>
          <a:ln w="76200">
            <a:solidFill>
              <a:srgbClr val="FBD4B4"/>
            </a:solidFill>
            <a:miter lim="800000"/>
            <a:headEnd/>
            <a:tailEnd/>
          </a:ln>
          <a:effectLst>
            <a:outerShdw dist="28398" dir="3806097" algn="ctr" rotWithShape="0">
              <a:srgbClr val="4E6128"/>
            </a:outerShdw>
          </a:effectLst>
        </p:spPr>
        <p:txBody>
          <a:bodyPr vert="horz" wrap="square" lIns="91440" tIns="45720" rIns="91440" bIns="45720" numCol="1" anchor="t" anchorCtr="0" compatLnSpc="1">
            <a:prstTxWarp prst="textNoShape">
              <a:avLst/>
            </a:prstTxWarp>
            <a:norm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400" i="0" u="none" strike="noStrike" cap="none" normalizeH="0" baseline="0" dirty="0" smtClean="0">
                <a:ln>
                  <a:noFill/>
                </a:ln>
                <a:solidFill>
                  <a:srgbClr val="00B050"/>
                </a:solidFill>
                <a:effectLst/>
                <a:latin typeface="Arial" pitchFamily="34" charset="0"/>
                <a:ea typeface="Arial" pitchFamily="34" charset="0"/>
                <a:cs typeface="Arial" pitchFamily="34" charset="0"/>
              </a:rPr>
              <a:t>قسم علاج وجراحة القلب المفتوح والصدر</a:t>
            </a:r>
            <a:endParaRPr kumimoji="0" lang="en-US" sz="2400" i="0" u="none" strike="noStrike" cap="none" normalizeH="0" baseline="0" dirty="0" smtClean="0">
              <a:ln>
                <a:noFill/>
              </a:ln>
              <a:solidFill>
                <a:srgbClr val="00B050"/>
              </a:solidFill>
              <a:effectLst/>
              <a:latin typeface="Arial" pitchFamily="34" charset="0"/>
              <a:cs typeface="Arial" pitchFamily="34" charset="0"/>
            </a:endParaRPr>
          </a:p>
        </p:txBody>
      </p:sp>
    </p:spTree>
  </p:cSld>
  <p:clrMapOvr>
    <a:masterClrMapping/>
  </p:clrMapOvr>
  <p:transition>
    <p:wheel spokes="2"/>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1524000"/>
            <a:ext cx="7696200" cy="861774"/>
          </a:xfrm>
          <a:prstGeom prst="rect">
            <a:avLst/>
          </a:prstGeom>
        </p:spPr>
        <p:txBody>
          <a:bodyPr wrap="square">
            <a:spAutoFit/>
          </a:bodyPr>
          <a:lstStyle/>
          <a:p>
            <a:r>
              <a:rPr lang="en-US" sz="2000" b="1" dirty="0" smtClean="0"/>
              <a:t> </a:t>
            </a:r>
            <a:endParaRPr lang="en-US" sz="2000" dirty="0" smtClean="0"/>
          </a:p>
          <a:p>
            <a:endParaRPr lang="en-US" sz="2000" dirty="0" smtClean="0">
              <a:latin typeface="Times New Roman" pitchFamily="18" charset="0"/>
              <a:cs typeface="Times New Roman" pitchFamily="18" charset="0"/>
            </a:endParaRPr>
          </a:p>
        </p:txBody>
      </p:sp>
      <p:sp>
        <p:nvSpPr>
          <p:cNvPr id="43009" name="AutoShape 1"/>
          <p:cNvSpPr>
            <a:spLocks noGrp="1" noChangeArrowheads="1"/>
          </p:cNvSpPr>
          <p:nvPr>
            <p:ph type="title" idx="4294967295"/>
          </p:nvPr>
        </p:nvSpPr>
        <p:spPr bwMode="auto">
          <a:xfrm>
            <a:off x="838200" y="304800"/>
            <a:ext cx="7162800" cy="2209800"/>
          </a:xfrm>
          <a:prstGeom prst="star5">
            <a:avLst/>
          </a:prstGeom>
          <a:solidFill>
            <a:srgbClr val="8BE5FF"/>
          </a:solidFill>
          <a:ln w="76200">
            <a:solidFill>
              <a:srgbClr val="94EFE3"/>
            </a:solidFill>
            <a:miter lim="800000"/>
            <a:headEnd/>
            <a:tailEnd/>
          </a:ln>
          <a:effectLst>
            <a:outerShdw dist="28398" dir="3806097" algn="ctr" rotWithShape="0">
              <a:srgbClr val="825C00"/>
            </a:outerShdw>
          </a:effectLst>
        </p:spPr>
        <p:txBody>
          <a:bodyPr vert="horz" wrap="square" lIns="91440" tIns="45720" rIns="91440" bIns="45720" numCol="1" anchor="t" anchorCtr="0" compatLnSpc="1">
            <a:prstTxWarp prst="textNoShape">
              <a:avLst/>
            </a:prstTxWarp>
            <a:no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800" b="1" i="0" u="none" strike="noStrike" cap="none" normalizeH="0" baseline="0" dirty="0" smtClean="0">
                <a:ln>
                  <a:noFill/>
                </a:ln>
                <a:solidFill>
                  <a:srgbClr val="00B050"/>
                </a:solidFill>
                <a:effectLst/>
                <a:latin typeface="Arial" pitchFamily="34" charset="0"/>
                <a:ea typeface="Arial" pitchFamily="34" charset="0"/>
                <a:cs typeface="Arial" pitchFamily="34" charset="0"/>
              </a:rPr>
              <a:t>قسم الاورام</a:t>
            </a:r>
            <a:r>
              <a:rPr kumimoji="0" lang="en-US" sz="2800" b="1" i="0" u="none" strike="noStrike" cap="none" normalizeH="0" baseline="0" dirty="0" smtClean="0">
                <a:ln>
                  <a:noFill/>
                </a:ln>
                <a:solidFill>
                  <a:srgbClr val="00B050"/>
                </a:solidFill>
                <a:effectLst/>
                <a:latin typeface="Arial" pitchFamily="34" charset="0"/>
                <a:ea typeface="Arial" pitchFamily="34" charset="0"/>
                <a:cs typeface="Arial" pitchFamily="34" charset="0"/>
              </a:rPr>
              <a:t/>
            </a:r>
            <a:br>
              <a:rPr kumimoji="0" lang="en-US" sz="2800" b="1" i="0" u="none" strike="noStrike" cap="none" normalizeH="0" baseline="0" dirty="0" smtClean="0">
                <a:ln>
                  <a:noFill/>
                </a:ln>
                <a:solidFill>
                  <a:srgbClr val="00B050"/>
                </a:solidFill>
                <a:effectLst/>
                <a:latin typeface="Arial" pitchFamily="34" charset="0"/>
                <a:ea typeface="Arial" pitchFamily="34" charset="0"/>
                <a:cs typeface="Arial" pitchFamily="34" charset="0"/>
              </a:rPr>
            </a:br>
            <a:r>
              <a:rPr kumimoji="0" lang="en-US" sz="2800" b="1" i="0" u="none" strike="noStrike" cap="none" normalizeH="0" baseline="0" dirty="0" smtClean="0">
                <a:ln>
                  <a:noFill/>
                </a:ln>
                <a:solidFill>
                  <a:srgbClr val="00B050"/>
                </a:solidFill>
                <a:effectLst/>
                <a:latin typeface="Arial" pitchFamily="34" charset="0"/>
                <a:ea typeface="Arial" pitchFamily="34" charset="0"/>
                <a:cs typeface="Arial" pitchFamily="34" charset="0"/>
              </a:rPr>
              <a:t> </a:t>
            </a:r>
            <a:r>
              <a:rPr kumimoji="0" lang="ar-SA" sz="2800" b="1" i="0" u="none" strike="noStrike" cap="none" normalizeH="0" baseline="0" dirty="0" smtClean="0">
                <a:ln>
                  <a:noFill/>
                </a:ln>
                <a:solidFill>
                  <a:srgbClr val="00B050"/>
                </a:solidFill>
                <a:effectLst/>
                <a:latin typeface="Arial" pitchFamily="34" charset="0"/>
                <a:ea typeface="Arial" pitchFamily="34" charset="0"/>
                <a:cs typeface="Arial" pitchFamily="34" charset="0"/>
              </a:rPr>
              <a:t>والصدر</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5"/>
          <p:cNvSpPr/>
          <p:nvPr/>
        </p:nvSpPr>
        <p:spPr>
          <a:xfrm>
            <a:off x="457200" y="2743200"/>
            <a:ext cx="7696200" cy="3662541"/>
          </a:xfrm>
          <a:prstGeom prst="rect">
            <a:avLst/>
          </a:prstGeom>
        </p:spPr>
        <p:txBody>
          <a:bodyPr wrap="square">
            <a:spAutoFit/>
          </a:bodyPr>
          <a:lstStyle/>
          <a:p>
            <a:pPr rtl="1"/>
            <a:r>
              <a:rPr lang="ar-SA" sz="2800" dirty="0" smtClean="0"/>
              <a:t>يجهز هذا القسم باحدث الوسائل التكنولوجية والعلمية والتشخيصية لعلاج كل انواع الاورام والسرطان وسرطان الثدي</a:t>
            </a:r>
            <a:br>
              <a:rPr lang="ar-SA" sz="2800" dirty="0" smtClean="0"/>
            </a:br>
            <a:r>
              <a:rPr lang="ar-SA" sz="2800" dirty="0" smtClean="0"/>
              <a:t>من اجهزة المعجلات النووية الخطية واجهزة الكوبالت واجهزة قياس الجرعة الاشعاعية واجهزة التخطيط الاشعاعي وكاميرات جاما واجهزة المحاكي والعديد من هذه الاجهزة المتخصصة للاورام وتجه</a:t>
            </a:r>
            <a:r>
              <a:rPr lang="ar-LB" sz="2800" dirty="0" smtClean="0"/>
              <a:t>ي</a:t>
            </a:r>
            <a:r>
              <a:rPr lang="ar-SA" sz="2800" dirty="0" smtClean="0"/>
              <a:t>زه بتقنية الاجهزة الحديثة بكافة الاجهزة والالات اللازمة والمستلزمات الاساسية لهذا القسم .</a:t>
            </a:r>
            <a:endParaRPr lang="en-US" sz="2800" dirty="0" smtClean="0"/>
          </a:p>
          <a:p>
            <a:pPr rtl="1"/>
            <a:r>
              <a:rPr lang="ar-SA" sz="2400" dirty="0" smtClean="0"/>
              <a:t> </a:t>
            </a:r>
            <a:endParaRPr lang="en-US" sz="2400" dirty="0"/>
          </a:p>
        </p:txBody>
      </p:sp>
    </p:spTree>
  </p:cSld>
  <p:clrMapOvr>
    <a:masterClrMapping/>
  </p:clrMapOvr>
  <p:transition>
    <p:wheel spokes="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AutoShape 1"/>
          <p:cNvSpPr>
            <a:spLocks noGrp="1" noChangeArrowheads="1"/>
          </p:cNvSpPr>
          <p:nvPr>
            <p:ph type="title"/>
          </p:nvPr>
        </p:nvSpPr>
        <p:spPr bwMode="auto">
          <a:xfrm>
            <a:off x="457200" y="0"/>
            <a:ext cx="8229600" cy="2362200"/>
          </a:xfrm>
          <a:prstGeom prst="irregularSeal1">
            <a:avLst/>
          </a:prstGeom>
          <a:solidFill>
            <a:srgbClr val="002060"/>
          </a:solidFill>
          <a:ln w="76200">
            <a:solidFill>
              <a:srgbClr val="CBECB0"/>
            </a:solidFill>
            <a:miter lim="800000"/>
            <a:headEnd/>
            <a:tailEnd/>
          </a:ln>
          <a:effectLst>
            <a:outerShdw dist="28398" dir="3806097" algn="ctr" rotWithShape="0">
              <a:srgbClr val="825C00"/>
            </a:outerShdw>
          </a:effectLst>
        </p:spPr>
        <p:txBody>
          <a:bodyPr vert="horz" wrap="square" lIns="91440" tIns="45720" rIns="91440" bIns="45720" numCol="1" anchor="t" anchorCtr="0" compatLnSpc="1">
            <a:prstTxWarp prst="textNoShape">
              <a:avLst/>
            </a:prstTxWarp>
            <a:no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800" b="1" i="0" u="none" strike="noStrike" cap="none" normalizeH="0" baseline="0" dirty="0" smtClean="0">
                <a:ln>
                  <a:noFill/>
                </a:ln>
                <a:solidFill>
                  <a:srgbClr val="00B050"/>
                </a:solidFill>
                <a:effectLst/>
                <a:latin typeface="Arial" pitchFamily="34" charset="0"/>
                <a:ea typeface="Arial" pitchFamily="34" charset="0"/>
                <a:cs typeface="Arial" pitchFamily="34" charset="0"/>
              </a:rPr>
              <a:t>قسم التساء والولادة وقسم الاطفال حديثي الولادة</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Content Placeholder 4"/>
          <p:cNvSpPr>
            <a:spLocks noGrp="1"/>
          </p:cNvSpPr>
          <p:nvPr>
            <p:ph idx="1"/>
          </p:nvPr>
        </p:nvSpPr>
        <p:spPr>
          <a:xfrm>
            <a:off x="457200" y="2667000"/>
            <a:ext cx="8229600" cy="3035491"/>
          </a:xfrm>
        </p:spPr>
        <p:txBody>
          <a:bodyPr>
            <a:normAutofit/>
          </a:bodyPr>
          <a:lstStyle/>
          <a:p>
            <a:pPr algn="ctr">
              <a:buNone/>
            </a:pPr>
            <a:r>
              <a:rPr lang="ar-SA" sz="4000" dirty="0" smtClean="0"/>
              <a:t>وتجهيزه بتقنية الاجهزة الحديثة بكافة الاجهزة والالات اللازمة والمستلزمات الاساسية لهذا القسم وما يلتحق منة للقسم الاخر من وحدة الحاضنات للاطفال .</a:t>
            </a:r>
            <a:endParaRPr lang="en-US" sz="4000" dirty="0" smtClean="0"/>
          </a:p>
          <a:p>
            <a:pPr algn="ctr">
              <a:buNone/>
            </a:pPr>
            <a:endParaRPr lang="en-US" sz="4000" dirty="0"/>
          </a:p>
        </p:txBody>
      </p:sp>
    </p:spTree>
  </p:cSld>
  <p:clrMapOvr>
    <a:masterClrMapping/>
  </p:clrMapOvr>
  <p:transition>
    <p:circl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2"/>
          <p:cNvSpPr>
            <a:spLocks noGrp="1"/>
          </p:cNvSpPr>
          <p:nvPr>
            <p:ph idx="1"/>
          </p:nvPr>
        </p:nvSpPr>
        <p:spPr>
          <a:xfrm>
            <a:off x="457200" y="3124200"/>
            <a:ext cx="8229600" cy="2883091"/>
          </a:xfrm>
        </p:spPr>
        <p:txBody>
          <a:bodyPr>
            <a:normAutofit/>
          </a:bodyPr>
          <a:lstStyle/>
          <a:p>
            <a:pPr algn="ctr" rtl="1">
              <a:buNone/>
            </a:pPr>
            <a:r>
              <a:rPr lang="ar-SA" sz="2800" dirty="0" smtClean="0"/>
              <a:t>ويعمل هذا القسم على علاج التشوي</a:t>
            </a:r>
            <a:r>
              <a:rPr lang="ar-LB" sz="2800" dirty="0" smtClean="0"/>
              <a:t>ه</a:t>
            </a:r>
            <a:r>
              <a:rPr lang="ar-SA" sz="2800" dirty="0" smtClean="0"/>
              <a:t> الخلقي بالجمجمة واستسقاء الدما</a:t>
            </a:r>
            <a:r>
              <a:rPr lang="ar-LB" sz="2800" dirty="0" smtClean="0"/>
              <a:t>غ</a:t>
            </a:r>
            <a:r>
              <a:rPr lang="ar-SA" sz="2800" dirty="0" smtClean="0"/>
              <a:t> والنزيف الدماغي واورام الجمجمة والدما</a:t>
            </a:r>
            <a:r>
              <a:rPr lang="ar-LB" sz="2800" dirty="0" smtClean="0"/>
              <a:t>غ</a:t>
            </a:r>
            <a:r>
              <a:rPr lang="ar-SA" sz="2800" dirty="0" smtClean="0"/>
              <a:t> والنخاع الشوكي وتجه</a:t>
            </a:r>
            <a:r>
              <a:rPr lang="ar-LB" sz="2800" dirty="0" smtClean="0"/>
              <a:t>ي</a:t>
            </a:r>
            <a:r>
              <a:rPr lang="ar-SA" sz="2800" dirty="0" smtClean="0"/>
              <a:t>ز القسم بتقنية الاجهزة الحديثة بكافة الاجهزة والالات اللازمة والمستلزمات الاساسية لهذا القسم كاجهزة التخطيط الدماغي وتخطيط الاعصاب والعضلات واجهزة الجهد للدماخ وكافة الاجهزة العاملة بالاشعة التشخيصية والعلاجية كالاشعة الطبقية الخ .</a:t>
            </a:r>
            <a:endParaRPr lang="en-US" sz="2800" dirty="0"/>
          </a:p>
        </p:txBody>
      </p:sp>
      <p:sp>
        <p:nvSpPr>
          <p:cNvPr id="38913" name="AutoShape 1"/>
          <p:cNvSpPr>
            <a:spLocks noGrp="1" noChangeArrowheads="1"/>
          </p:cNvSpPr>
          <p:nvPr>
            <p:ph type="title"/>
          </p:nvPr>
        </p:nvSpPr>
        <p:spPr bwMode="auto">
          <a:xfrm>
            <a:off x="457200" y="381000"/>
            <a:ext cx="8229600" cy="2286000"/>
          </a:xfrm>
          <a:prstGeom prst="irregularSeal2">
            <a:avLst/>
          </a:prstGeom>
          <a:solidFill>
            <a:srgbClr val="FFFF00"/>
          </a:solidFill>
          <a:ln w="76200">
            <a:solidFill>
              <a:srgbClr val="FEB80A"/>
            </a:solidFill>
            <a:miter lim="800000"/>
            <a:headEnd/>
            <a:tailEnd/>
          </a:ln>
          <a:effectLst>
            <a:outerShdw dist="28398" dir="3806097" algn="ctr" rotWithShape="0">
              <a:srgbClr val="825C00"/>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smtClean="0">
                <a:ln>
                  <a:noFill/>
                </a:ln>
                <a:solidFill>
                  <a:srgbClr val="00B050"/>
                </a:solidFill>
                <a:effectLst/>
                <a:latin typeface="Arial" pitchFamily="34" charset="0"/>
                <a:ea typeface="Arial" pitchFamily="34" charset="0"/>
                <a:cs typeface="Arial" pitchFamily="34" charset="0"/>
              </a:rPr>
              <a:t>قسم جراحة المخ والاعصاب</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p:pull di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2"/>
          <p:cNvSpPr>
            <a:spLocks noGrp="1"/>
          </p:cNvSpPr>
          <p:nvPr>
            <p:ph idx="1"/>
          </p:nvPr>
        </p:nvSpPr>
        <p:spPr>
          <a:xfrm>
            <a:off x="457200" y="2438400"/>
            <a:ext cx="8229600" cy="3568891"/>
          </a:xfrm>
        </p:spPr>
        <p:txBody>
          <a:bodyPr>
            <a:normAutofit fontScale="70000" lnSpcReduction="20000"/>
          </a:bodyPr>
          <a:lstStyle/>
          <a:p>
            <a:pPr algn="ctr" rtl="1">
              <a:buNone/>
            </a:pPr>
            <a:r>
              <a:rPr lang="ar-SA" sz="3600" dirty="0" smtClean="0"/>
              <a:t>ويحتاج هذا القسم عدة وحدات مترابطة العمل كوحدة جراحة تركيب المفاصل الصناعية وحدة المناظير والكشف مع ازالة الا</a:t>
            </a:r>
            <a:r>
              <a:rPr lang="ar-LB" sz="3600" dirty="0" smtClean="0"/>
              <a:t>غ</a:t>
            </a:r>
            <a:r>
              <a:rPr lang="ar-SA" sz="3600" dirty="0" smtClean="0"/>
              <a:t>شية الداخلية الملتهبة للمفاصل والاربطة والغضاريف المتمزقة ووحدة الجراحة للعمود الفقري كالكسور وتوسيع القناة العظمية والغضاريف والانعطافات والتشوهات وكل ما يلزم للعمود الفقري ووحدة العلاج الغير جراحي لكل امراض العظام والمفاصل ووحدة التصحيح للتشوهات العظمية ويتبعة قسم جراحة العظام كحالات القصر او الاختلاف في الاطوال اوالتوازن كجراحة المشط ( الارجل ) او استئصال عظمي في حالات الاورام ويضاف اليه وحدة جراحة الكسور وتمزق الاربطة ووحدة تشخيص امراض العظام المزمنة كالهشاشة وتجه</a:t>
            </a:r>
            <a:r>
              <a:rPr lang="ar-LB" sz="3600" dirty="0" smtClean="0"/>
              <a:t>ي</a:t>
            </a:r>
            <a:r>
              <a:rPr lang="ar-SA" sz="3600" dirty="0" smtClean="0"/>
              <a:t>ز</a:t>
            </a:r>
            <a:r>
              <a:rPr lang="ar-LB" sz="3600" dirty="0" smtClean="0"/>
              <a:t>ه</a:t>
            </a:r>
            <a:r>
              <a:rPr lang="ar-SA" sz="3600" dirty="0" smtClean="0"/>
              <a:t> بتقنية الاجهزة الحديثة بكافة الاجهزة والالات اللازمة والمستلزمات الاساسية لهذا القسم .</a:t>
            </a:r>
            <a:endParaRPr lang="en-US" sz="3600" dirty="0"/>
          </a:p>
        </p:txBody>
      </p:sp>
      <p:sp>
        <p:nvSpPr>
          <p:cNvPr id="36865" name="AutoShape 1"/>
          <p:cNvSpPr>
            <a:spLocks noGrp="1" noChangeArrowheads="1"/>
          </p:cNvSpPr>
          <p:nvPr>
            <p:ph type="title"/>
          </p:nvPr>
        </p:nvSpPr>
        <p:spPr bwMode="auto">
          <a:xfrm>
            <a:off x="457200" y="457200"/>
            <a:ext cx="8229600" cy="1752600"/>
          </a:xfrm>
          <a:prstGeom prst="star24">
            <a:avLst>
              <a:gd name="adj" fmla="val 37500"/>
            </a:avLst>
          </a:prstGeom>
          <a:solidFill>
            <a:srgbClr val="8BE5FF"/>
          </a:solidFill>
          <a:ln w="76200">
            <a:solidFill>
              <a:srgbClr val="00ADDC"/>
            </a:solidFill>
            <a:miter lim="800000"/>
            <a:headEnd/>
            <a:tailEnd/>
          </a:ln>
          <a:effectLst>
            <a:outerShdw dist="28398" dir="3806097" algn="ctr" rotWithShape="0">
              <a:srgbClr val="825C00"/>
            </a:outerShdw>
          </a:effectLst>
        </p:spPr>
        <p:txBody>
          <a:bodyPr vert="horz" wrap="square" lIns="91440" tIns="45720" rIns="91440" bIns="45720" numCol="1" anchor="t" anchorCtr="0" compatLnSpc="1">
            <a:prstTxWarp prst="textNoShape">
              <a:avLst/>
            </a:prstTxWarp>
            <a:normAutofit fontScale="90000"/>
          </a:bodyPr>
          <a:lstStyle/>
          <a:p>
            <a:pPr marL="0" marR="0" lvl="0" indent="0" algn="ctr" defTabSz="914400" rtl="0" eaLnBrk="1" fontAlgn="base" latinLnBrk="0" hangingPunct="1">
              <a:lnSpc>
                <a:spcPct val="100000"/>
              </a:lnSpc>
              <a:spcBef>
                <a:spcPct val="0"/>
              </a:spcBef>
              <a:spcAft>
                <a:spcPts val="1000"/>
              </a:spcAft>
              <a:buClrTx/>
              <a:buSzTx/>
              <a:buFontTx/>
              <a:buNone/>
              <a:tabLst/>
            </a:pPr>
            <a:endParaRPr kumimoji="0" lang="en-US" sz="2000" b="1" i="0" u="none" strike="noStrike" cap="none" normalizeH="0" baseline="0" dirty="0" smtClean="0">
              <a:ln>
                <a:noFill/>
              </a:ln>
              <a:solidFill>
                <a:srgbClr val="00B050"/>
              </a:solidFill>
              <a:effectLst/>
              <a:latin typeface="Arial" pitchFamily="34" charset="0"/>
              <a:ea typeface="Arial" pitchFamily="34"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4400" b="1" i="0" u="none" strike="noStrike" cap="none" normalizeH="0" baseline="0" dirty="0" smtClean="0">
                <a:ln>
                  <a:noFill/>
                </a:ln>
                <a:solidFill>
                  <a:srgbClr val="00B050"/>
                </a:solidFill>
                <a:effectLst/>
                <a:latin typeface="Arial" pitchFamily="34" charset="0"/>
                <a:ea typeface="Arial" pitchFamily="34" charset="0"/>
                <a:cs typeface="Arial" pitchFamily="34" charset="0"/>
              </a:rPr>
              <a:t>قسم جراحة العظام</a:t>
            </a:r>
            <a:endParaRPr kumimoji="0" lang="en-US" sz="4400" b="1" i="0" u="none" strike="noStrike" cap="none" normalizeH="0" baseline="0" dirty="0" smtClean="0">
              <a:ln>
                <a:noFill/>
              </a:ln>
              <a:solidFill>
                <a:srgbClr val="00B050"/>
              </a:solidFill>
              <a:effectLst/>
              <a:latin typeface="Arial" pitchFamily="34" charset="0"/>
              <a:ea typeface="Arial" pitchFamily="34"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endParaRPr kumimoji="0" lang="en-US" sz="2000" b="1" i="0" u="none" strike="noStrike" cap="none" normalizeH="0" baseline="0" dirty="0" smtClean="0">
              <a:ln>
                <a:noFill/>
              </a:ln>
              <a:solidFill>
                <a:srgbClr val="00B050"/>
              </a:solidFill>
              <a:effectLst/>
              <a:latin typeface="Arial" pitchFamily="34" charset="0"/>
              <a:ea typeface="Arial" pitchFamily="34"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endParaRPr kumimoji="0" lang="en-US" sz="2000" b="1" i="0" u="none" strike="noStrike" cap="none" normalizeH="0" baseline="0" dirty="0" smtClean="0">
              <a:ln>
                <a:noFill/>
              </a:ln>
              <a:solidFill>
                <a:srgbClr val="00B050"/>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spli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2"/>
          <p:cNvSpPr>
            <a:spLocks noGrp="1"/>
          </p:cNvSpPr>
          <p:nvPr>
            <p:ph idx="1"/>
          </p:nvPr>
        </p:nvSpPr>
        <p:spPr>
          <a:xfrm>
            <a:off x="457200" y="2895601"/>
            <a:ext cx="8229600" cy="2895600"/>
          </a:xfrm>
        </p:spPr>
        <p:txBody>
          <a:bodyPr>
            <a:normAutofit/>
          </a:bodyPr>
          <a:lstStyle/>
          <a:p>
            <a:pPr algn="ctr" rtl="1">
              <a:buNone/>
            </a:pPr>
            <a:r>
              <a:rPr lang="ar-SA" sz="4000" dirty="0" smtClean="0"/>
              <a:t>وتجهيزه بتقنية الاجهزة الحديثة بكافة الاجهزة والالات اللازمة والمستلزمات الاساسية لهذا القسم .</a:t>
            </a:r>
            <a:endParaRPr lang="en-US" sz="4000" dirty="0"/>
          </a:p>
        </p:txBody>
      </p:sp>
      <p:sp>
        <p:nvSpPr>
          <p:cNvPr id="30721" name="AutoShape 1"/>
          <p:cNvSpPr>
            <a:spLocks noGrp="1" noChangeArrowheads="1"/>
          </p:cNvSpPr>
          <p:nvPr>
            <p:ph type="title"/>
          </p:nvPr>
        </p:nvSpPr>
        <p:spPr bwMode="auto">
          <a:xfrm>
            <a:off x="457200" y="274638"/>
            <a:ext cx="8229600" cy="2239962"/>
          </a:xfrm>
          <a:prstGeom prst="ellipseRibbon2">
            <a:avLst>
              <a:gd name="adj1" fmla="val 25000"/>
              <a:gd name="adj2" fmla="val 50000"/>
              <a:gd name="adj3" fmla="val 12500"/>
            </a:avLst>
          </a:prstGeom>
          <a:solidFill>
            <a:srgbClr val="5FE7D5"/>
          </a:solidFill>
          <a:ln w="76200">
            <a:solidFill>
              <a:srgbClr val="FF0000"/>
            </a:solidFill>
            <a:round/>
            <a:headEnd/>
            <a:tailEnd/>
          </a:ln>
          <a:effectLst>
            <a:outerShdw dist="28398" dir="3806097" algn="ctr" rotWithShape="0">
              <a:srgbClr val="825C00"/>
            </a:outerShdw>
          </a:effectLst>
        </p:spPr>
        <p:txBody>
          <a:bodyPr vert="horz" wrap="square" lIns="91440" tIns="45720" rIns="91440" bIns="45720" numCol="1" anchor="t" anchorCtr="0" compatLnSpc="1">
            <a:prstTxWarp prst="textNoShape">
              <a:avLst/>
            </a:prstTxWarp>
            <a:normAutofit/>
          </a:bodyPr>
          <a:lstStyle/>
          <a:p>
            <a:pPr marL="0" marR="0" lvl="0" indent="0" algn="ctr" defTabSz="914400" rtl="0" eaLnBrk="1" fontAlgn="base" latinLnBrk="0" hangingPunct="1">
              <a:lnSpc>
                <a:spcPct val="100000"/>
              </a:lnSpc>
              <a:spcBef>
                <a:spcPct val="0"/>
              </a:spcBef>
              <a:spcAft>
                <a:spcPts val="1000"/>
              </a:spcAft>
              <a:buClrTx/>
              <a:buSzTx/>
              <a:buFontTx/>
              <a:buNone/>
              <a:tabLst/>
            </a:pPr>
            <a:endParaRPr kumimoji="0" lang="en-US" sz="2000" b="1" i="0" u="none" strike="noStrike" cap="none" normalizeH="0" baseline="0" dirty="0" smtClean="0">
              <a:ln>
                <a:noFill/>
              </a:ln>
              <a:solidFill>
                <a:srgbClr val="00B050"/>
              </a:solidFill>
              <a:effectLst/>
              <a:latin typeface="Arial" pitchFamily="34" charset="0"/>
              <a:ea typeface="Arial" pitchFamily="34"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400" b="1" i="0" u="none" strike="noStrike" cap="none" normalizeH="0" baseline="0" dirty="0" smtClean="0">
                <a:ln>
                  <a:noFill/>
                </a:ln>
                <a:solidFill>
                  <a:srgbClr val="00B050"/>
                </a:solidFill>
                <a:effectLst/>
                <a:latin typeface="Arial" pitchFamily="34" charset="0"/>
                <a:ea typeface="Arial" pitchFamily="34" charset="0"/>
                <a:cs typeface="Arial" pitchFamily="34" charset="0"/>
              </a:rPr>
              <a:t>قسم الجراحة العامة وجراحة المناظير</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diamon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291" name="Rectangle 3"/>
          <p:cNvSpPr>
            <a:spLocks noGrp="1" noChangeArrowheads="1"/>
          </p:cNvSpPr>
          <p:nvPr>
            <p:ph idx="4294967295"/>
          </p:nvPr>
        </p:nvSpPr>
        <p:spPr>
          <a:xfrm>
            <a:off x="457200" y="3124200"/>
            <a:ext cx="8305800" cy="2743200"/>
          </a:xfrm>
          <a:ln>
            <a:solidFill>
              <a:srgbClr val="6510E2"/>
            </a:solidFill>
          </a:ln>
        </p:spPr>
        <p:txBody>
          <a:bodyPr>
            <a:normAutofit/>
          </a:bodyPr>
          <a:lstStyle/>
          <a:p>
            <a:pPr algn="ctr" rtl="1">
              <a:buNone/>
            </a:pPr>
            <a:r>
              <a:rPr lang="ar-SA" sz="3600" dirty="0" smtClean="0"/>
              <a:t>ويعتبر هذا القسم مستشفى متكامل لكثرة الوظائف المتعددة ويلحقه قسم الترفية واللياقة البدنية وتجه</a:t>
            </a:r>
            <a:r>
              <a:rPr lang="ar-LB" sz="3600" dirty="0" smtClean="0"/>
              <a:t>ي</a:t>
            </a:r>
            <a:r>
              <a:rPr lang="ar-SA" sz="3600" dirty="0" smtClean="0"/>
              <a:t>ز</a:t>
            </a:r>
            <a:r>
              <a:rPr lang="ar-LB" sz="3600" dirty="0" smtClean="0"/>
              <a:t>ه</a:t>
            </a:r>
            <a:r>
              <a:rPr lang="ar-SA" sz="3600" dirty="0" smtClean="0"/>
              <a:t> بتقنية الاجهزة الحديثة بكافة الاجهزة والالات اللازمة والمستلزمات الاساسية لهذا القسم .</a:t>
            </a:r>
            <a:endParaRPr lang="en-US" sz="3600" dirty="0"/>
          </a:p>
        </p:txBody>
      </p:sp>
      <p:sp>
        <p:nvSpPr>
          <p:cNvPr id="134145" name="AutoShape 1"/>
          <p:cNvSpPr>
            <a:spLocks noGrp="1" noChangeArrowheads="1"/>
          </p:cNvSpPr>
          <p:nvPr>
            <p:ph type="title" idx="4294967295"/>
          </p:nvPr>
        </p:nvSpPr>
        <p:spPr bwMode="auto">
          <a:xfrm>
            <a:off x="762000" y="454025"/>
            <a:ext cx="7543800" cy="2289175"/>
          </a:xfrm>
          <a:prstGeom prst="flowChartSort">
            <a:avLst/>
          </a:prstGeom>
          <a:solidFill>
            <a:srgbClr val="E3E7F4"/>
          </a:solidFill>
          <a:ln w="76200">
            <a:solidFill>
              <a:srgbClr val="3A4452"/>
            </a:solidFill>
            <a:miter lim="800000"/>
            <a:headEnd/>
            <a:tailEnd/>
          </a:ln>
          <a:effectLst>
            <a:outerShdw dist="28398" dir="3806097" algn="ctr" rotWithShape="0">
              <a:srgbClr val="825C00"/>
            </a:outerShdw>
          </a:effectLst>
        </p:spPr>
        <p:txBody>
          <a:bodyPr vert="horz" wrap="square" lIns="91440" tIns="45720" rIns="91440" bIns="45720" numCol="1" anchor="t" anchorCtr="0" compatLnSpc="1">
            <a:prstTxWarp prst="textNoShape">
              <a:avLst/>
            </a:prstTxWarp>
            <a:normAutofit fontScale="90000"/>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4000" b="1" i="0" u="none" strike="noStrike" cap="none" normalizeH="0" baseline="0" dirty="0" smtClean="0">
                <a:ln>
                  <a:noFill/>
                </a:ln>
                <a:solidFill>
                  <a:srgbClr val="00B050"/>
                </a:solidFill>
                <a:effectLst/>
                <a:latin typeface="Arial" pitchFamily="34" charset="0"/>
                <a:ea typeface="Arial" pitchFamily="34" charset="0"/>
                <a:cs typeface="Arial" pitchFamily="34" charset="0"/>
              </a:rPr>
              <a:t>قسم الطب الطبيعي</a:t>
            </a:r>
            <a:r>
              <a:rPr kumimoji="0" lang="en-US" sz="4000" b="1" i="0" u="none" strike="noStrike" cap="none" normalizeH="0" baseline="0" dirty="0" smtClean="0">
                <a:ln>
                  <a:noFill/>
                </a:ln>
                <a:solidFill>
                  <a:srgbClr val="00B050"/>
                </a:solidFill>
                <a:effectLst/>
                <a:latin typeface="Arial" pitchFamily="34" charset="0"/>
                <a:ea typeface="Arial" pitchFamily="34" charset="0"/>
                <a:cs typeface="Arial" pitchFamily="34" charset="0"/>
              </a:rPr>
              <a:t> </a:t>
            </a:r>
          </a:p>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4000" b="1" i="0" u="none" strike="noStrike" cap="none" normalizeH="0" baseline="0" dirty="0" smtClean="0">
                <a:ln>
                  <a:noFill/>
                </a:ln>
                <a:solidFill>
                  <a:srgbClr val="00B050"/>
                </a:solidFill>
                <a:effectLst/>
                <a:latin typeface="Arial" pitchFamily="34" charset="0"/>
                <a:ea typeface="Arial" pitchFamily="34" charset="0"/>
                <a:cs typeface="Arial" pitchFamily="34" charset="0"/>
              </a:rPr>
              <a:t>والروماتيزم</a:t>
            </a:r>
            <a:endParaRPr kumimoji="0" lang="en-US" sz="4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pull dir="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291" name="Rectangle 3"/>
          <p:cNvSpPr>
            <a:spLocks noGrp="1" noChangeArrowheads="1"/>
          </p:cNvSpPr>
          <p:nvPr>
            <p:ph idx="4294967295"/>
          </p:nvPr>
        </p:nvSpPr>
        <p:spPr>
          <a:xfrm>
            <a:off x="533400" y="2743200"/>
            <a:ext cx="8153400" cy="3429000"/>
          </a:xfrm>
          <a:ln>
            <a:solidFill>
              <a:srgbClr val="6510E2"/>
            </a:solidFill>
          </a:ln>
        </p:spPr>
        <p:txBody>
          <a:bodyPr>
            <a:noAutofit/>
          </a:bodyPr>
          <a:lstStyle/>
          <a:p>
            <a:pPr algn="ctr" rtl="1">
              <a:buNone/>
            </a:pPr>
            <a:r>
              <a:rPr lang="ar-SA" sz="2800" dirty="0" smtClean="0"/>
              <a:t>وهذا القسم يجهز ب</a:t>
            </a:r>
            <a:r>
              <a:rPr lang="ar-LB" sz="2800" dirty="0" smtClean="0"/>
              <a:t>أ</a:t>
            </a:r>
            <a:r>
              <a:rPr lang="ar-SA" sz="2800" dirty="0" smtClean="0"/>
              <a:t>حدث ما توصل اليه العلم من تقنيات العلاج بالليزر وعمليات زراعة القرنية وجراحة طول وقصر النظر والمياه الزرقاء والمستعصية منها وجراحة انفصال الشبكية والنزيف الداخلي اوتليف الجسم الزجاج</a:t>
            </a:r>
            <a:r>
              <a:rPr lang="ar-LB" sz="2800" dirty="0" smtClean="0"/>
              <a:t>ي</a:t>
            </a:r>
            <a:r>
              <a:rPr lang="ar-SA" sz="2800" dirty="0" smtClean="0"/>
              <a:t> وجراحة تجميل الجفون والحول والكيس الدمعي وزرع العدسات داخل العين واستخراج المياه البيضاء كما يعمل هذا القسم على كشف الامراض البصرية فى المراحل المبكرة وتجه</a:t>
            </a:r>
            <a:r>
              <a:rPr lang="ar-LB" sz="2800" dirty="0" smtClean="0"/>
              <a:t>ي</a:t>
            </a:r>
            <a:r>
              <a:rPr lang="ar-SA" sz="2800" dirty="0" smtClean="0"/>
              <a:t>زه بتقنية الاجهزة الحديثة بكافة الاجهزة والالات اللازمة والمستلزمات الاساسية لهذا القسم .</a:t>
            </a:r>
            <a:endParaRPr lang="en-US" sz="2800" dirty="0"/>
          </a:p>
        </p:txBody>
      </p:sp>
      <p:sp>
        <p:nvSpPr>
          <p:cNvPr id="132097" name="AutoShape 1"/>
          <p:cNvSpPr>
            <a:spLocks noGrp="1" noChangeArrowheads="1"/>
          </p:cNvSpPr>
          <p:nvPr>
            <p:ph type="title" idx="4294967295"/>
          </p:nvPr>
        </p:nvSpPr>
        <p:spPr bwMode="auto">
          <a:xfrm>
            <a:off x="533400" y="454025"/>
            <a:ext cx="8229600" cy="1984375"/>
          </a:xfrm>
          <a:prstGeom prst="verticalScroll">
            <a:avLst>
              <a:gd name="adj" fmla="val 25000"/>
            </a:avLst>
          </a:prstGeom>
          <a:solidFill>
            <a:schemeClr val="accent3">
              <a:lumMod val="40000"/>
              <a:lumOff val="60000"/>
            </a:schemeClr>
          </a:solidFill>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normAutofit fontScale="90000"/>
          </a:bodyPr>
          <a:lstStyle/>
          <a:p>
            <a:pPr marL="0" marR="0" lvl="0" indent="0" algn="ctr" defTabSz="914400" rtl="0" eaLnBrk="1" fontAlgn="base" latinLnBrk="0" hangingPunct="1">
              <a:lnSpc>
                <a:spcPct val="100000"/>
              </a:lnSpc>
              <a:spcBef>
                <a:spcPct val="0"/>
              </a:spcBef>
              <a:spcAft>
                <a:spcPts val="1000"/>
              </a:spcAft>
              <a:buClrTx/>
              <a:buSzTx/>
              <a:buFontTx/>
              <a:buNone/>
              <a:tabLst/>
            </a:pPr>
            <a:endParaRPr kumimoji="0" lang="en-US" sz="2000" b="1" i="0" u="none" strike="noStrike" cap="none" normalizeH="0" baseline="0" dirty="0" smtClean="0">
              <a:ln>
                <a:noFill/>
              </a:ln>
              <a:solidFill>
                <a:srgbClr val="00B050"/>
              </a:solidFill>
              <a:effectLst/>
              <a:latin typeface="Arial" pitchFamily="34" charset="0"/>
              <a:ea typeface="Arial" pitchFamily="34"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4000" b="1" i="0" u="none" strike="noStrike" cap="none" normalizeH="0" baseline="0" dirty="0" smtClean="0">
                <a:ln>
                  <a:noFill/>
                </a:ln>
                <a:solidFill>
                  <a:srgbClr val="00B050"/>
                </a:solidFill>
                <a:effectLst/>
                <a:latin typeface="Arial" pitchFamily="34" charset="0"/>
                <a:ea typeface="Arial" pitchFamily="34" charset="0"/>
                <a:cs typeface="Arial" pitchFamily="34" charset="0"/>
              </a:rPr>
              <a:t>قسم العيون ومركز صناعة البصريات</a:t>
            </a:r>
            <a:r>
              <a:rPr kumimoji="0" lang="en-US" sz="4000" b="0" i="0" u="none" strike="noStrike" cap="none" normalizeH="0" baseline="0" dirty="0" smtClean="0">
                <a:ln>
                  <a:noFill/>
                </a:ln>
                <a:solidFill>
                  <a:srgbClr val="00B050"/>
                </a:solidFill>
                <a:effectLst/>
                <a:latin typeface="Arial" pitchFamily="34" charset="0"/>
                <a:ea typeface="Arial" pitchFamily="34" charset="0"/>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cover dir="l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291" name="Rectangle 3"/>
          <p:cNvSpPr>
            <a:spLocks noGrp="1" noChangeArrowheads="1"/>
          </p:cNvSpPr>
          <p:nvPr>
            <p:ph idx="4294967295"/>
          </p:nvPr>
        </p:nvSpPr>
        <p:spPr>
          <a:xfrm>
            <a:off x="457200" y="2895600"/>
            <a:ext cx="8534400" cy="2936875"/>
          </a:xfrm>
          <a:ln>
            <a:solidFill>
              <a:srgbClr val="6510E2"/>
            </a:solidFill>
          </a:ln>
        </p:spPr>
        <p:txBody>
          <a:bodyPr>
            <a:normAutofit/>
          </a:bodyPr>
          <a:lstStyle/>
          <a:p>
            <a:pPr algn="ctr" rtl="1">
              <a:buNone/>
            </a:pPr>
            <a:r>
              <a:rPr lang="ar-SA" sz="2400" dirty="0" smtClean="0"/>
              <a:t>يعمل هذا القسم على اجراء العمليات الجراحية للانف والاذن والحنجرة والجرحات الدقيقة كاستئصال اورام العصب السمعي والاورام الحميدة من الثنايا الصوتية بالحنجرة وجراحات الجيوب الانفية بتقنية الليزر الحديثة ويتبع هذا القسم وحدات كالمخاطبة لامراض الكلام وضعف السمع وخاصة للاطفال وتحديد التاخر الفكري لدى الطفل وكيفية علاجة وتتميز هذة الوحدة بجهاز قياس السمع عن طريق الدماغ واجهزة قياس الانبعاث الصوتي والخ .. وتجه</a:t>
            </a:r>
            <a:r>
              <a:rPr lang="ar-LB" sz="2400" dirty="0" smtClean="0"/>
              <a:t>ي</a:t>
            </a:r>
            <a:r>
              <a:rPr lang="ar-SA" sz="2400" dirty="0" smtClean="0"/>
              <a:t>زه بتقنية الاجهزة الحديثة بكافة الاجهزة والالات اللازمة والمستلزمات الاساسية لهذا القسم</a:t>
            </a:r>
            <a:r>
              <a:rPr lang="ar-LB" sz="2400" dirty="0" smtClean="0"/>
              <a:t>.</a:t>
            </a:r>
            <a:endParaRPr lang="en-US" sz="2400" dirty="0"/>
          </a:p>
        </p:txBody>
      </p:sp>
      <p:sp>
        <p:nvSpPr>
          <p:cNvPr id="130049" name="AutoShape 1"/>
          <p:cNvSpPr>
            <a:spLocks noGrp="1" noChangeArrowheads="1"/>
          </p:cNvSpPr>
          <p:nvPr>
            <p:ph type="title" idx="4294967295"/>
          </p:nvPr>
        </p:nvSpPr>
        <p:spPr bwMode="auto">
          <a:xfrm>
            <a:off x="685800" y="454025"/>
            <a:ext cx="7772400" cy="190817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ln>
            <a:headEnd/>
            <a:tailEn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anchor="t" anchorCtr="0" compatLnSpc="1">
            <a:prstTxWarp prst="textNoShape">
              <a:avLst/>
            </a:prstTxWarp>
            <a:normAutofit/>
          </a:bodyPr>
          <a:lstStyle/>
          <a:p>
            <a:pPr marL="0" marR="0" lvl="0" indent="0" algn="ctr" defTabSz="914400" rtl="0" eaLnBrk="1" fontAlgn="base" latinLnBrk="0" hangingPunct="1">
              <a:lnSpc>
                <a:spcPct val="100000"/>
              </a:lnSpc>
              <a:spcBef>
                <a:spcPct val="0"/>
              </a:spcBef>
              <a:spcAft>
                <a:spcPts val="1000"/>
              </a:spcAft>
              <a:buClrTx/>
              <a:buSzTx/>
              <a:buFontTx/>
              <a:buNone/>
              <a:tabLst/>
            </a:pPr>
            <a:endParaRPr kumimoji="0" lang="en-US" sz="2000" b="1" i="0" u="none" strike="noStrike" cap="none" normalizeH="0" baseline="0" dirty="0" smtClean="0">
              <a:ln>
                <a:noFill/>
              </a:ln>
              <a:solidFill>
                <a:srgbClr val="00B050"/>
              </a:solidFill>
              <a:effectLst/>
              <a:latin typeface="Arial" pitchFamily="34" charset="0"/>
              <a:ea typeface="Arial" pitchFamily="34"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800" b="1" i="0" u="none" strike="noStrike" cap="none" normalizeH="0" baseline="0" dirty="0" smtClean="0">
                <a:ln>
                  <a:noFill/>
                </a:ln>
                <a:solidFill>
                  <a:srgbClr val="00B050"/>
                </a:solidFill>
                <a:effectLst/>
                <a:latin typeface="Arial" pitchFamily="34" charset="0"/>
                <a:ea typeface="Arial" pitchFamily="34" charset="0"/>
                <a:cs typeface="Arial" pitchFamily="34" charset="0"/>
              </a:rPr>
              <a:t>قسم الانف والاذن والحنجرة</a:t>
            </a:r>
            <a:r>
              <a:rPr kumimoji="0" lang="en-US" sz="2800" b="0" i="0" u="none" strike="noStrike" cap="none" normalizeH="0" baseline="0" dirty="0" smtClean="0">
                <a:ln>
                  <a:noFill/>
                </a:ln>
                <a:solidFill>
                  <a:srgbClr val="333399"/>
                </a:solidFill>
                <a:effectLst/>
                <a:latin typeface="Arial" pitchFamily="34" charset="0"/>
                <a:ea typeface="Arial" pitchFamily="34" charset="0"/>
                <a:cs typeface="Arial" pitchFamily="34" charset="0"/>
              </a:rPr>
              <a:t>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randomBar dir="vert"/>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p:cNvSpPr>
            <a:spLocks noChangeArrowheads="1"/>
          </p:cNvSpPr>
          <p:nvPr/>
        </p:nvSpPr>
        <p:spPr bwMode="auto">
          <a:xfrm>
            <a:off x="533400" y="2438400"/>
            <a:ext cx="7924800" cy="3108543"/>
          </a:xfrm>
          <a:prstGeom prst="rect">
            <a:avLst/>
          </a:prstGeom>
          <a:noFill/>
          <a:ln w="9525">
            <a:noFill/>
            <a:miter lim="800000"/>
            <a:headEnd/>
            <a:tailEnd/>
          </a:ln>
        </p:spPr>
        <p:txBody>
          <a:bodyPr wrap="square">
            <a:spAutoFit/>
          </a:bodyPr>
          <a:lstStyle/>
          <a:p>
            <a:pPr rtl="1"/>
            <a:r>
              <a:rPr lang="ar-SA" sz="2800" dirty="0" smtClean="0"/>
              <a:t>وهذا القسم كبير جدا ويتميز بوحدات مخبرية كثيرة كوحدة المختبر العام ومختبر الفيروسات ومختبر العقم ومختبر الجينات والامراض الوراثية ومختبر السموم وتحليل الامراض وتقييم فعالية الادوية ومختبر الهرمونات ومختبر المركبات الكيميائية والانسجة العضوية و</a:t>
            </a:r>
            <a:r>
              <a:rPr lang="ar-LB" sz="2800" dirty="0" smtClean="0"/>
              <a:t>ال</a:t>
            </a:r>
            <a:r>
              <a:rPr lang="ar-SA" sz="2800" dirty="0" smtClean="0"/>
              <a:t>مختبر الكيميائي للادوية الصناعية والطبيعية ومختبر بنك الدم ومختبر الخلايا المنجلية .... الخ . وتجه</a:t>
            </a:r>
            <a:r>
              <a:rPr lang="ar-LB" sz="2800" dirty="0" smtClean="0"/>
              <a:t>ي</a:t>
            </a:r>
            <a:r>
              <a:rPr lang="ar-SA" sz="2800" dirty="0" smtClean="0"/>
              <a:t>زه بتقنية الاجهزة الحديثة بكافة الاجهزة والالات اللازمة والمستلزمات الاساسية لهذا القسم .</a:t>
            </a:r>
            <a:endParaRPr lang="en-US" sz="2800" dirty="0"/>
          </a:p>
        </p:txBody>
      </p:sp>
      <p:sp>
        <p:nvSpPr>
          <p:cNvPr id="3" name="Rectangle 2"/>
          <p:cNvSpPr txBox="1">
            <a:spLocks noChangeArrowheads="1"/>
          </p:cNvSpPr>
          <p:nvPr/>
        </p:nvSpPr>
        <p:spPr>
          <a:xfrm>
            <a:off x="1828800" y="454025"/>
            <a:ext cx="5638800" cy="771525"/>
          </a:xfrm>
          <a:prstGeom prst="rect">
            <a:avLst/>
          </a:prstGeom>
        </p:spPr>
        <p:txBody>
          <a:bodyPr vert="horz" anchor="ctr">
            <a:normAutofit/>
            <a:scene3d>
              <a:camera prst="orthographicFront"/>
              <a:lightRig rig="soft" dir="t"/>
            </a:scene3d>
            <a:sp3d prstMaterial="softEdge">
              <a:bevelT w="25400" h="254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4100" b="1" i="0" u="none" strike="noStrike" kern="1200" cap="none" spc="0" normalizeH="0" baseline="0" noProof="0" dirty="0" smtClean="0">
              <a:ln>
                <a:noFill/>
              </a:ln>
              <a:solidFill>
                <a:srgbClr val="FF0000"/>
              </a:solidFill>
              <a:effectLst>
                <a:outerShdw blurRad="31750" dist="25400" dir="5400000" algn="tl" rotWithShape="0">
                  <a:srgbClr val="000000">
                    <a:alpha val="25000"/>
                  </a:srgbClr>
                </a:outerShdw>
              </a:effectLst>
              <a:uLnTx/>
              <a:uFillTx/>
              <a:latin typeface="Arial" pitchFamily="34" charset="0"/>
              <a:ea typeface="+mj-ea"/>
              <a:cs typeface="+mj-cs"/>
            </a:endParaRPr>
          </a:p>
        </p:txBody>
      </p:sp>
      <p:sp>
        <p:nvSpPr>
          <p:cNvPr id="128001" name="AutoShape 1"/>
          <p:cNvSpPr>
            <a:spLocks noChangeArrowheads="1"/>
          </p:cNvSpPr>
          <p:nvPr/>
        </p:nvSpPr>
        <p:spPr bwMode="auto">
          <a:xfrm>
            <a:off x="685800" y="152400"/>
            <a:ext cx="7543800" cy="2070100"/>
          </a:xfrm>
          <a:prstGeom prst="star5">
            <a:avLst/>
          </a:prstGeom>
          <a:solidFill>
            <a:srgbClr val="8BE5FF"/>
          </a:solidFill>
          <a:ln w="76200">
            <a:solidFill>
              <a:srgbClr val="94EFE3"/>
            </a:solidFill>
            <a:miter lim="800000"/>
            <a:headEnd/>
            <a:tailEnd/>
          </a:ln>
          <a:effectLst>
            <a:outerShdw dist="28398" dir="3806097" algn="ctr" rotWithShape="0">
              <a:srgbClr val="825C00"/>
            </a:outerShdw>
          </a:effectLst>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3600" b="1" i="0" u="none" strike="noStrike" cap="none" normalizeH="0" baseline="0" dirty="0" smtClean="0">
                <a:ln>
                  <a:noFill/>
                </a:ln>
                <a:solidFill>
                  <a:srgbClr val="00B050"/>
                </a:solidFill>
                <a:effectLst/>
                <a:latin typeface="Arial" pitchFamily="34" charset="0"/>
                <a:ea typeface="Arial" pitchFamily="34" charset="0"/>
                <a:cs typeface="Arial" pitchFamily="34" charset="0"/>
              </a:rPr>
              <a:t>قسم المختبرات</a:t>
            </a:r>
            <a:r>
              <a:rPr kumimoji="0" lang="en-US" sz="3600" b="0" i="0" u="none" strike="noStrike" cap="none" normalizeH="0" baseline="0" dirty="0" smtClean="0">
                <a:ln>
                  <a:noFill/>
                </a:ln>
                <a:solidFill>
                  <a:srgbClr val="333399"/>
                </a:solidFill>
                <a:effectLst/>
                <a:latin typeface="Arial" pitchFamily="34" charset="0"/>
                <a:ea typeface="Arial" pitchFamily="34" charset="0"/>
                <a:cs typeface="Arial" pitchFamily="34" charset="0"/>
              </a:rPr>
              <a:t> </a:t>
            </a: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strips dir="l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idx="4294967295"/>
          </p:nvPr>
        </p:nvSpPr>
        <p:spPr>
          <a:xfrm>
            <a:off x="381000" y="2438400"/>
            <a:ext cx="8229600" cy="3429000"/>
          </a:xfrm>
        </p:spPr>
        <p:txBody>
          <a:bodyPr>
            <a:normAutofit/>
          </a:bodyPr>
          <a:lstStyle/>
          <a:p>
            <a:pPr algn="ctr" rtl="1">
              <a:buNone/>
            </a:pPr>
            <a:r>
              <a:rPr lang="ar-SA" sz="4400" dirty="0" smtClean="0"/>
              <a:t>وتجهيزه بتقنية الاجهزة الحديثة بكافة الاجهزة والالات اللازمة والمستلزمات الاساسية لهذا القسم رغم الكلفة العالية له فالاستثمار الطبي ضروري جدا </a:t>
            </a:r>
            <a:endParaRPr lang="en-US" sz="4400" dirty="0"/>
          </a:p>
        </p:txBody>
      </p:sp>
      <p:sp>
        <p:nvSpPr>
          <p:cNvPr id="123905" name="AutoShape 1"/>
          <p:cNvSpPr>
            <a:spLocks noGrp="1" noChangeArrowheads="1"/>
          </p:cNvSpPr>
          <p:nvPr>
            <p:ph type="title" idx="4294967295"/>
          </p:nvPr>
        </p:nvSpPr>
        <p:spPr bwMode="auto">
          <a:xfrm>
            <a:off x="533400" y="304800"/>
            <a:ext cx="7848600" cy="1749425"/>
          </a:xfrm>
          <a:prstGeom prst="star5">
            <a:avLst/>
          </a:prstGeom>
          <a:solidFill>
            <a:srgbClr val="8BE5FF"/>
          </a:solidFill>
          <a:ln w="76200">
            <a:solidFill>
              <a:srgbClr val="94EFE3"/>
            </a:solidFill>
            <a:miter lim="800000"/>
            <a:headEnd/>
            <a:tailEnd/>
          </a:ln>
          <a:effectLst>
            <a:outerShdw dist="28398" dir="3806097" algn="ctr" rotWithShape="0">
              <a:srgbClr val="825C00"/>
            </a:outerShdw>
          </a:effectLst>
        </p:spPr>
        <p:txBody>
          <a:bodyPr vert="horz" wrap="square" lIns="91440" tIns="45720" rIns="91440" bIns="45720" numCol="1" anchor="t" anchorCtr="0" compatLnSpc="1">
            <a:prstTxWarp prst="textNoShape">
              <a:avLst/>
            </a:prstTxWarp>
            <a:no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dirty="0" smtClean="0">
                <a:ln>
                  <a:noFill/>
                </a:ln>
                <a:solidFill>
                  <a:srgbClr val="00B050"/>
                </a:solidFill>
                <a:effectLst/>
                <a:latin typeface="Arial" pitchFamily="34" charset="0"/>
                <a:ea typeface="Arial" pitchFamily="34" charset="0"/>
                <a:cs typeface="Arial" pitchFamily="34" charset="0"/>
              </a:rPr>
              <a:t>قسم الاشعة والرنين المغناطيسي والتصوير الطبقي المحوري</a:t>
            </a:r>
            <a:r>
              <a:rPr kumimoji="0" lang="en-US" sz="2000" b="1" i="0" u="none" strike="noStrike" cap="none" normalizeH="0" baseline="0" dirty="0" smtClean="0">
                <a:ln>
                  <a:noFill/>
                </a:ln>
                <a:solidFill>
                  <a:srgbClr val="00B050"/>
                </a:solidFill>
                <a:effectLst/>
                <a:latin typeface="Arial" pitchFamily="34" charset="0"/>
                <a:ea typeface="Arial" pitchFamily="34" charset="0"/>
                <a:cs typeface="Arial" pitchFamily="34" charset="0"/>
              </a:rPr>
              <a:t> </a:t>
            </a:r>
            <a:br>
              <a:rPr kumimoji="0" lang="en-US" sz="2000" b="1" i="0" u="none" strike="noStrike" cap="none" normalizeH="0" baseline="0" dirty="0" smtClean="0">
                <a:ln>
                  <a:noFill/>
                </a:ln>
                <a:solidFill>
                  <a:srgbClr val="00B050"/>
                </a:solidFill>
                <a:effectLst/>
                <a:latin typeface="Arial" pitchFamily="34" charset="0"/>
                <a:ea typeface="Arial" pitchFamily="34" charset="0"/>
                <a:cs typeface="Arial" pitchFamily="34" charset="0"/>
              </a:rPr>
            </a:b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heel spokes="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idx="4294967295"/>
          </p:nvPr>
        </p:nvSpPr>
        <p:spPr>
          <a:xfrm>
            <a:off x="533400" y="2895600"/>
            <a:ext cx="8153400" cy="2971800"/>
          </a:xfrm>
        </p:spPr>
        <p:txBody>
          <a:bodyPr>
            <a:normAutofit/>
          </a:bodyPr>
          <a:lstStyle/>
          <a:p>
            <a:pPr algn="ctr" rtl="1">
              <a:buNone/>
            </a:pPr>
            <a:r>
              <a:rPr lang="ar-SA" sz="4000" dirty="0" smtClean="0"/>
              <a:t>وتجهيزه بتقنية الاجهزة الحديثة بكافة الاجهزة والالات اللازمة والمستلزمات الاساسية لهذا القسم .</a:t>
            </a:r>
            <a:endParaRPr lang="en-US" sz="4000" dirty="0"/>
          </a:p>
        </p:txBody>
      </p:sp>
      <p:sp>
        <p:nvSpPr>
          <p:cNvPr id="121857" name="AutoShape 1"/>
          <p:cNvSpPr>
            <a:spLocks noGrp="1" noChangeArrowheads="1"/>
          </p:cNvSpPr>
          <p:nvPr>
            <p:ph type="title" idx="4294967295"/>
          </p:nvPr>
        </p:nvSpPr>
        <p:spPr bwMode="auto">
          <a:xfrm>
            <a:off x="533400" y="304800"/>
            <a:ext cx="8153400" cy="2438400"/>
          </a:xfrm>
          <a:prstGeom prst="star5">
            <a:avLst>
              <a:gd name="adj" fmla="val 18156"/>
              <a:gd name="hf" fmla="val 105146"/>
              <a:gd name="vf" fmla="val 110557"/>
            </a:avLst>
          </a:prstGeom>
          <a:solidFill>
            <a:srgbClr val="EA157A"/>
          </a:solidFill>
          <a:ln w="38100">
            <a:solidFill>
              <a:srgbClr val="F2F2F2"/>
            </a:solidFill>
            <a:miter lim="800000"/>
            <a:headEnd/>
            <a:tailEnd/>
          </a:ln>
          <a:effectLst>
            <a:outerShdw dist="28398" dir="3806097" algn="ctr" rotWithShape="0">
              <a:srgbClr val="740A3C">
                <a:alpha val="50000"/>
              </a:srgbClr>
            </a:outerShdw>
          </a:effectLst>
        </p:spPr>
        <p:txBody>
          <a:bodyPr vert="horz" wrap="square" lIns="91440" tIns="45720" rIns="91440" bIns="45720" numCol="1" anchor="t" anchorCtr="0" compatLnSpc="1">
            <a:prstTxWarp prst="textNoShape">
              <a:avLst/>
            </a:prstTxWarp>
            <a:no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3200" i="0" u="none" strike="noStrike" cap="none" normalizeH="0" baseline="0" dirty="0" smtClean="0">
                <a:ln>
                  <a:noFill/>
                </a:ln>
                <a:solidFill>
                  <a:srgbClr val="00B050"/>
                </a:solidFill>
                <a:effectLst/>
                <a:latin typeface="Arial" pitchFamily="34" charset="0"/>
                <a:ea typeface="Arial" pitchFamily="34" charset="0"/>
                <a:cs typeface="Arial" pitchFamily="34" charset="0"/>
              </a:rPr>
              <a:t>قسم العناية المركزة</a:t>
            </a:r>
            <a:r>
              <a:rPr kumimoji="0" lang="en-US" sz="3200" i="0" u="none" strike="noStrike" cap="none" normalizeH="0" baseline="0" dirty="0" smtClean="0">
                <a:ln>
                  <a:noFill/>
                </a:ln>
                <a:solidFill>
                  <a:srgbClr val="00B050"/>
                </a:solidFill>
                <a:effectLst/>
                <a:latin typeface="Arial" pitchFamily="34" charset="0"/>
                <a:ea typeface="Arial" pitchFamily="34" charset="0"/>
                <a:cs typeface="Arial" pitchFamily="34" charset="0"/>
              </a:rPr>
              <a:t> </a:t>
            </a:r>
            <a:br>
              <a:rPr kumimoji="0" lang="en-US" sz="3200" i="0" u="none" strike="noStrike" cap="none" normalizeH="0" baseline="0" dirty="0" smtClean="0">
                <a:ln>
                  <a:noFill/>
                </a:ln>
                <a:solidFill>
                  <a:srgbClr val="00B050"/>
                </a:solidFill>
                <a:effectLst/>
                <a:latin typeface="Arial" pitchFamily="34" charset="0"/>
                <a:ea typeface="Arial" pitchFamily="34" charset="0"/>
                <a:cs typeface="Arial" pitchFamily="34" charset="0"/>
              </a:rPr>
            </a:br>
            <a:endParaRPr kumimoji="0" lang="en-US" sz="3200" i="0" u="none" strike="noStrike" cap="none" normalizeH="0" baseline="0" dirty="0" smtClean="0">
              <a:ln>
                <a:noFill/>
              </a:ln>
              <a:solidFill>
                <a:srgbClr val="00B050"/>
              </a:solidFill>
              <a:effectLst/>
              <a:latin typeface="Arial" pitchFamily="34" charset="0"/>
              <a:cs typeface="Arial" pitchFamily="34" charset="0"/>
            </a:endParaRPr>
          </a:p>
        </p:txBody>
      </p:sp>
    </p:spTree>
  </p:cSld>
  <p:clrMapOvr>
    <a:masterClrMapping/>
  </p:clrMapOvr>
  <p:transition>
    <p:pull dir="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124200"/>
            <a:ext cx="8229600" cy="2438400"/>
          </a:xfrm>
        </p:spPr>
        <p:txBody>
          <a:bodyPr>
            <a:normAutofit/>
          </a:bodyPr>
          <a:lstStyle/>
          <a:p>
            <a:pPr algn="ctr" rtl="1">
              <a:buNone/>
            </a:pPr>
            <a:r>
              <a:rPr lang="ar-SA" sz="4000" dirty="0" smtClean="0"/>
              <a:t>وتجهيزه بتقنية الاجهزة الحديثة بكافة الاجهزة والالات والعربات وسيارات الاسعاف اللازمة والمستلزمات الاساسية لهذا القسم .</a:t>
            </a:r>
            <a:endParaRPr lang="en-US" sz="4000" dirty="0"/>
          </a:p>
        </p:txBody>
      </p:sp>
      <p:sp>
        <p:nvSpPr>
          <p:cNvPr id="119809" name="AutoShape 1"/>
          <p:cNvSpPr>
            <a:spLocks noGrp="1" noChangeArrowheads="1"/>
          </p:cNvSpPr>
          <p:nvPr>
            <p:ph type="title"/>
          </p:nvPr>
        </p:nvSpPr>
        <p:spPr bwMode="auto">
          <a:xfrm>
            <a:off x="457200" y="228600"/>
            <a:ext cx="8229600" cy="2743200"/>
          </a:xfrm>
          <a:prstGeom prst="star5">
            <a:avLst/>
          </a:prstGeom>
          <a:solidFill>
            <a:srgbClr val="FF0000"/>
          </a:solidFill>
          <a:ln w="76200">
            <a:solidFill>
              <a:srgbClr val="94EFE3"/>
            </a:solidFill>
            <a:miter lim="800000"/>
            <a:headEnd/>
            <a:tailEnd/>
          </a:ln>
          <a:effectLst>
            <a:outerShdw dist="107763" dir="13500000" sx="75000" sy="75000" algn="tl" rotWithShape="0">
              <a:srgbClr val="825C00">
                <a:alpha val="50000"/>
              </a:srgbClr>
            </a:outerShdw>
          </a:effectLst>
        </p:spPr>
        <p:txBody>
          <a:bodyPr vert="horz" wrap="square" lIns="91440" tIns="45720" rIns="91440" bIns="45720" numCol="1" anchor="t" anchorCtr="0" compatLnSpc="1">
            <a:prstTxWarp prst="textNoShape">
              <a:avLst/>
            </a:prstTxWarp>
            <a:no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3200" b="1" i="0" u="none" strike="noStrike" cap="none" normalizeH="0" baseline="0" dirty="0" smtClean="0">
                <a:ln>
                  <a:noFill/>
                </a:ln>
                <a:solidFill>
                  <a:srgbClr val="00B0F0"/>
                </a:solidFill>
                <a:effectLst/>
                <a:latin typeface="Arial" pitchFamily="34" charset="0"/>
                <a:ea typeface="Arial" pitchFamily="34" charset="0"/>
                <a:cs typeface="Arial" pitchFamily="34" charset="0"/>
              </a:rPr>
              <a:t>قسم الاسعاف والطوارئ</a:t>
            </a:r>
            <a:r>
              <a:rPr kumimoji="0" lang="en-US" sz="3200" b="0" i="0" u="none" strike="noStrike" cap="none" normalizeH="0" baseline="0" dirty="0" smtClean="0">
                <a:ln>
                  <a:noFill/>
                </a:ln>
                <a:solidFill>
                  <a:srgbClr val="00B0F0"/>
                </a:solidFill>
                <a:effectLst/>
                <a:latin typeface="Arial" pitchFamily="34" charset="0"/>
                <a:ea typeface="Arial" pitchFamily="34" charset="0"/>
                <a:cs typeface="Arial" pitchFamily="34" charset="0"/>
              </a:rPr>
              <a:t> </a:t>
            </a:r>
            <a:r>
              <a:rPr kumimoji="0" lang="en-US" sz="3200" b="1" i="0" u="none" strike="noStrike" cap="none" normalizeH="0" baseline="0" dirty="0" smtClean="0">
                <a:ln>
                  <a:noFill/>
                </a:ln>
                <a:solidFill>
                  <a:srgbClr val="00B0F0"/>
                </a:solidFill>
                <a:effectLst/>
                <a:latin typeface="Arial" pitchFamily="34" charset="0"/>
                <a:ea typeface="Arial" pitchFamily="34" charset="0"/>
                <a:cs typeface="Arial" pitchFamily="34" charset="0"/>
              </a:rPr>
              <a:t/>
            </a:r>
            <a:br>
              <a:rPr kumimoji="0" lang="en-US" sz="3200" b="1" i="0" u="none" strike="noStrike" cap="none" normalizeH="0" baseline="0" dirty="0" smtClean="0">
                <a:ln>
                  <a:noFill/>
                </a:ln>
                <a:solidFill>
                  <a:srgbClr val="00B0F0"/>
                </a:solidFill>
                <a:effectLst/>
                <a:latin typeface="Arial" pitchFamily="34" charset="0"/>
                <a:ea typeface="Arial" pitchFamily="34" charset="0"/>
                <a:cs typeface="Arial" pitchFamily="34" charset="0"/>
              </a:rPr>
            </a:br>
            <a:endParaRPr kumimoji="0" lang="en-US" sz="3200" b="0" i="0" u="none" strike="noStrike" cap="none" normalizeH="0" baseline="0" dirty="0" smtClean="0">
              <a:ln>
                <a:noFill/>
              </a:ln>
              <a:solidFill>
                <a:srgbClr val="00B0F0"/>
              </a:solidFill>
              <a:effectLst/>
              <a:latin typeface="Arial" pitchFamily="34" charset="0"/>
              <a:cs typeface="Arial" pitchFamily="34" charset="0"/>
            </a:endParaRPr>
          </a:p>
        </p:txBody>
      </p:sp>
    </p:spTree>
  </p:cSld>
  <p:clrMapOvr>
    <a:masterClrMapping/>
  </p:clrMapOvr>
  <p:transition>
    <p:wipe dir="d"/>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438400"/>
            <a:ext cx="8229600" cy="3962400"/>
          </a:xfrm>
        </p:spPr>
        <p:txBody>
          <a:bodyPr>
            <a:normAutofit/>
          </a:bodyPr>
          <a:lstStyle/>
          <a:p>
            <a:pPr algn="ctr" rtl="1">
              <a:buNone/>
            </a:pPr>
            <a:r>
              <a:rPr lang="ar-SA" sz="3200" dirty="0" smtClean="0"/>
              <a:t>وهذا القسم متصل بمجموعة الاقسام بشكل كامل بالصيدلية المركزية لكافة الفروع للصيدليات الداخلية للمدينة بالاضافة الى الصيدلية الخارجية وتجه</a:t>
            </a:r>
            <a:r>
              <a:rPr lang="ar-LB" sz="3200" dirty="0" smtClean="0"/>
              <a:t>ي</a:t>
            </a:r>
            <a:r>
              <a:rPr lang="ar-SA" sz="3200" dirty="0" smtClean="0"/>
              <a:t>زه بتقنية الاجهزة الحديثة بكافة الادوية والمستحضرات اللازمة والمستلزمات الاساسية لهذا القسم كما يتوفر بهذا القسم معملا لتركيب الادوية ويطور المعمل عند التشغيل لتصنيع العقاقير الطبية اللازمة والمستحدثة علميا ...... الخ .</a:t>
            </a:r>
            <a:endParaRPr lang="en-US" sz="3200" dirty="0"/>
          </a:p>
        </p:txBody>
      </p:sp>
      <p:sp>
        <p:nvSpPr>
          <p:cNvPr id="117761" name="AutoShape 1"/>
          <p:cNvSpPr>
            <a:spLocks noGrp="1" noChangeArrowheads="1"/>
          </p:cNvSpPr>
          <p:nvPr>
            <p:ph type="title"/>
          </p:nvPr>
        </p:nvSpPr>
        <p:spPr bwMode="auto">
          <a:xfrm>
            <a:off x="457200" y="274638"/>
            <a:ext cx="8229600" cy="1935162"/>
          </a:xfrm>
          <a:prstGeom prst="star32">
            <a:avLst>
              <a:gd name="adj" fmla="val 37500"/>
            </a:avLst>
          </a:prstGeom>
          <a:solidFill>
            <a:srgbClr val="1AB39F"/>
          </a:solidFill>
          <a:ln w="76200">
            <a:solidFill>
              <a:srgbClr val="F272AE"/>
            </a:solidFill>
            <a:miter lim="800000"/>
            <a:headEnd/>
            <a:tailEnd/>
          </a:ln>
          <a:effectLst>
            <a:outerShdw dist="28398" dir="3806097" algn="ctr" rotWithShape="0">
              <a:srgbClr val="825C00"/>
            </a:outerShdw>
          </a:effectLst>
        </p:spPr>
        <p:txBody>
          <a:bodyPr vert="horz" wrap="square" lIns="91440" tIns="45720" rIns="91440" bIns="45720" numCol="1" anchor="t" anchorCtr="0" compatLnSpc="1">
            <a:prstTxWarp prst="textNoShape">
              <a:avLst/>
            </a:prstTxWarp>
            <a:normAutofit fontScale="90000"/>
          </a:bodyPr>
          <a:lstStyle/>
          <a:p>
            <a:pPr marL="0" marR="0" lvl="0" indent="0" algn="ctr" defTabSz="914400" rtl="0" eaLnBrk="1" fontAlgn="base" latinLnBrk="0" hangingPunct="1">
              <a:lnSpc>
                <a:spcPct val="100000"/>
              </a:lnSpc>
              <a:spcBef>
                <a:spcPct val="0"/>
              </a:spcBef>
              <a:spcAft>
                <a:spcPts val="1000"/>
              </a:spcAft>
              <a:buClrTx/>
              <a:buSzTx/>
              <a:buFontTx/>
              <a:buNone/>
              <a:tabLst/>
            </a:pPr>
            <a:endParaRPr kumimoji="0" lang="en-US" sz="2000" b="1" i="0" u="none" strike="noStrike" cap="none" normalizeH="0" baseline="0" dirty="0" smtClean="0">
              <a:ln>
                <a:noFill/>
              </a:ln>
              <a:solidFill>
                <a:srgbClr val="00B050"/>
              </a:solidFill>
              <a:effectLst/>
              <a:latin typeface="Arial" pitchFamily="34" charset="0"/>
              <a:ea typeface="Arial" pitchFamily="34"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4400" b="1" i="0" u="none" strike="noStrike" cap="none" normalizeH="0" baseline="0" dirty="0" smtClean="0">
                <a:ln>
                  <a:noFill/>
                </a:ln>
                <a:solidFill>
                  <a:srgbClr val="FFFFFF"/>
                </a:solidFill>
                <a:effectLst/>
                <a:latin typeface="Arial" pitchFamily="34" charset="0"/>
                <a:ea typeface="Arial" pitchFamily="34" charset="0"/>
                <a:cs typeface="Arial" pitchFamily="34" charset="0"/>
              </a:rPr>
              <a:t>الصيدلية المركزية</a:t>
            </a:r>
            <a:endParaRPr kumimoji="0" lang="en-US" sz="4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ip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895600"/>
            <a:ext cx="8229600" cy="2895600"/>
          </a:xfrm>
        </p:spPr>
        <p:txBody>
          <a:bodyPr>
            <a:normAutofit/>
          </a:bodyPr>
          <a:lstStyle/>
          <a:p>
            <a:pPr algn="ctr" rtl="1">
              <a:buNone/>
            </a:pPr>
            <a:r>
              <a:rPr lang="ar-SA" sz="4400" dirty="0" smtClean="0"/>
              <a:t>وتجهيزه بتقنية الاجهزة الحديثة بكافة الاجهزة والالات اللازمة والمستلزمات الاساسية لهذا القسم </a:t>
            </a:r>
            <a:endParaRPr lang="en-US" sz="4400" dirty="0"/>
          </a:p>
        </p:txBody>
      </p:sp>
      <p:sp>
        <p:nvSpPr>
          <p:cNvPr id="115713" name="AutoShape 1"/>
          <p:cNvSpPr>
            <a:spLocks noGrp="1" noChangeArrowheads="1"/>
          </p:cNvSpPr>
          <p:nvPr>
            <p:ph type="title"/>
          </p:nvPr>
        </p:nvSpPr>
        <p:spPr bwMode="auto">
          <a:xfrm>
            <a:off x="457200" y="304800"/>
            <a:ext cx="8229600" cy="2057400"/>
          </a:xfrm>
          <a:prstGeom prst="leftRightArrow">
            <a:avLst>
              <a:gd name="adj1" fmla="val 53009"/>
              <a:gd name="adj2" fmla="val 43159"/>
            </a:avLst>
          </a:prstGeom>
          <a:solidFill>
            <a:srgbClr val="FEB80A"/>
          </a:solidFill>
          <a:ln w="76200">
            <a:solidFill>
              <a:srgbClr val="002060"/>
            </a:solidFill>
            <a:miter lim="800000"/>
            <a:headEnd/>
            <a:tailEnd/>
          </a:ln>
          <a:effectLst>
            <a:outerShdw dist="28398" dir="3806097" algn="ctr" rotWithShape="0">
              <a:srgbClr val="825C00"/>
            </a:outerShdw>
          </a:effectLst>
        </p:spPr>
        <p:txBody>
          <a:bodyPr vert="horz" wrap="square" lIns="91440" tIns="45720" rIns="91440" bIns="45720" numCol="1" anchor="t" anchorCtr="0" compatLnSpc="1">
            <a:prstTxWarp prst="textNoShape">
              <a:avLst/>
            </a:prstTxWarp>
            <a:normAutofit fontScale="90000"/>
          </a:bodyPr>
          <a:lstStyle/>
          <a:p>
            <a:pPr marL="0" marR="0" lvl="0" indent="0" algn="ctr" defTabSz="914400" rtl="0" eaLnBrk="1" fontAlgn="base" latinLnBrk="0" hangingPunct="1">
              <a:lnSpc>
                <a:spcPct val="100000"/>
              </a:lnSpc>
              <a:spcBef>
                <a:spcPct val="0"/>
              </a:spcBef>
              <a:spcAft>
                <a:spcPts val="1000"/>
              </a:spcAft>
              <a:buClrTx/>
              <a:buSzTx/>
              <a:buFontTx/>
              <a:buNone/>
              <a:tabLst/>
            </a:pPr>
            <a:endParaRPr kumimoji="0" lang="en-US" sz="2000" b="1" i="0" u="none" strike="noStrike" cap="none" normalizeH="0" baseline="0" dirty="0" smtClean="0">
              <a:ln>
                <a:noFill/>
              </a:ln>
              <a:solidFill>
                <a:srgbClr val="00B050"/>
              </a:solidFill>
              <a:effectLst/>
              <a:latin typeface="Arial" pitchFamily="34" charset="0"/>
              <a:ea typeface="Arial" pitchFamily="34"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3600" b="1" i="0" u="none" strike="noStrike" cap="none" normalizeH="0" baseline="0" dirty="0" smtClean="0">
                <a:ln>
                  <a:noFill/>
                </a:ln>
                <a:solidFill>
                  <a:srgbClr val="00B050"/>
                </a:solidFill>
                <a:effectLst/>
                <a:latin typeface="Arial" pitchFamily="34" charset="0"/>
                <a:ea typeface="Arial" pitchFamily="34" charset="0"/>
                <a:cs typeface="Arial" pitchFamily="34" charset="0"/>
              </a:rPr>
              <a:t>قسم التعقيم والتطهير والتنظيف</a:t>
            </a:r>
            <a:r>
              <a:rPr kumimoji="0" lang="en-US" sz="3600" b="0" i="0" u="none" strike="noStrike" cap="none" normalizeH="0" baseline="0" dirty="0" smtClean="0">
                <a:ln>
                  <a:noFill/>
                </a:ln>
                <a:solidFill>
                  <a:srgbClr val="333399"/>
                </a:solidFill>
                <a:effectLst/>
                <a:latin typeface="Arial" pitchFamily="34" charset="0"/>
                <a:ea typeface="Arial" pitchFamily="34" charset="0"/>
                <a:cs typeface="Arial" pitchFamily="34" charset="0"/>
              </a:rPr>
              <a:t> </a:t>
            </a:r>
          </a:p>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2000" b="1" i="0" u="none" strike="noStrike" cap="none" normalizeH="0" baseline="0" dirty="0" smtClean="0">
                <a:ln>
                  <a:noFill/>
                </a:ln>
                <a:solidFill>
                  <a:srgbClr val="00B050"/>
                </a:solidFill>
                <a:effectLst/>
                <a:latin typeface="Arial" pitchFamily="34" charset="0"/>
                <a:ea typeface="Arial" pitchFamily="34" charset="0"/>
                <a:cs typeface="Arial" pitchFamily="34" charset="0"/>
              </a:rPr>
              <a:t/>
            </a:r>
            <a:br>
              <a:rPr kumimoji="0" lang="en-US" sz="2000" b="1" i="0" u="none" strike="noStrike" cap="none" normalizeH="0" baseline="0" dirty="0" smtClean="0">
                <a:ln>
                  <a:noFill/>
                </a:ln>
                <a:solidFill>
                  <a:srgbClr val="00B050"/>
                </a:solidFill>
                <a:effectLst/>
                <a:latin typeface="Arial" pitchFamily="34" charset="0"/>
                <a:ea typeface="Arial" pitchFamily="34" charset="0"/>
                <a:cs typeface="Arial" pitchFamily="34" charset="0"/>
              </a:rPr>
            </a:br>
            <a:r>
              <a:rPr kumimoji="0" lang="en-US" sz="1400" b="1" i="0" u="none" strike="noStrike" cap="none" normalizeH="0" baseline="0" dirty="0" smtClean="0">
                <a:ln>
                  <a:noFill/>
                </a:ln>
                <a:solidFill>
                  <a:srgbClr val="00B050"/>
                </a:solidFill>
                <a:effectLst/>
                <a:latin typeface="Arial" pitchFamily="34" charset="0"/>
                <a:ea typeface="Arial" pitchFamily="34" charset="0"/>
                <a:cs typeface="Arial" pitchFamily="34" charset="0"/>
              </a:rPr>
              <a:t/>
            </a:r>
            <a:br>
              <a:rPr kumimoji="0" lang="en-US" sz="1400" b="1" i="0" u="none" strike="noStrike" cap="none" normalizeH="0" baseline="0" dirty="0" smtClean="0">
                <a:ln>
                  <a:noFill/>
                </a:ln>
                <a:solidFill>
                  <a:srgbClr val="00B050"/>
                </a:solidFill>
                <a:effectLst/>
                <a:latin typeface="Arial" pitchFamily="34" charset="0"/>
                <a:ea typeface="Arial" pitchFamily="34" charset="0"/>
                <a:cs typeface="Arial" pitchFamily="34" charset="0"/>
              </a:rPr>
            </a:b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AutoShape 1"/>
          <p:cNvSpPr>
            <a:spLocks noGrp="1" noChangeArrowheads="1"/>
          </p:cNvSpPr>
          <p:nvPr>
            <p:ph type="title"/>
          </p:nvPr>
        </p:nvSpPr>
        <p:spPr bwMode="auto">
          <a:xfrm>
            <a:off x="457200" y="274638"/>
            <a:ext cx="8229600" cy="2697162"/>
          </a:xfrm>
          <a:prstGeom prst="ellipseRibbon">
            <a:avLst>
              <a:gd name="adj1" fmla="val 25000"/>
              <a:gd name="adj2" fmla="val 50000"/>
              <a:gd name="adj3" fmla="val 12500"/>
            </a:avLst>
          </a:prstGeom>
          <a:solidFill>
            <a:srgbClr val="5FE7D5"/>
          </a:solidFill>
          <a:ln w="76200">
            <a:solidFill>
              <a:srgbClr val="60B4FF"/>
            </a:solidFill>
            <a:round/>
            <a:headEnd/>
            <a:tailEnd/>
          </a:ln>
          <a:effectLst>
            <a:outerShdw dist="28398" dir="3806097" algn="ctr" rotWithShape="0">
              <a:srgbClr val="825C00"/>
            </a:outerShdw>
          </a:effectLst>
        </p:spPr>
        <p:txBody>
          <a:bodyPr vert="horz" wrap="square" lIns="91440" tIns="45720" rIns="91440" bIns="45720" numCol="1" anchor="t" anchorCtr="0" compatLnSpc="1">
            <a:prstTxWarp prst="textNoShape">
              <a:avLst/>
            </a:prstTxWarp>
            <a:normAutofit fontScale="90000"/>
          </a:bodyPr>
          <a:lstStyle/>
          <a:p>
            <a:pPr marL="0" marR="0" lvl="0" indent="0" algn="ctr" defTabSz="914400" rtl="0" eaLnBrk="1" fontAlgn="base" latinLnBrk="0" hangingPunct="1">
              <a:lnSpc>
                <a:spcPct val="100000"/>
              </a:lnSpc>
              <a:spcBef>
                <a:spcPct val="0"/>
              </a:spcBef>
              <a:spcAft>
                <a:spcPts val="1000"/>
              </a:spcAft>
              <a:buClrTx/>
              <a:buSzTx/>
              <a:buFontTx/>
              <a:buNone/>
              <a:tabLst/>
            </a:pPr>
            <a:endParaRPr kumimoji="0" lang="en-US" sz="2000" b="1" i="0" u="none" strike="noStrike" cap="none" normalizeH="0" baseline="0" dirty="0" smtClean="0">
              <a:ln>
                <a:noFill/>
              </a:ln>
              <a:solidFill>
                <a:srgbClr val="00B050"/>
              </a:solidFill>
              <a:effectLst/>
              <a:latin typeface="Arial" pitchFamily="34" charset="0"/>
              <a:ea typeface="Arial" pitchFamily="34"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3600" b="1" i="0" u="none" strike="noStrike" cap="none" normalizeH="0" baseline="0" dirty="0" smtClean="0">
                <a:ln>
                  <a:noFill/>
                </a:ln>
                <a:solidFill>
                  <a:srgbClr val="00B050"/>
                </a:solidFill>
                <a:effectLst/>
                <a:latin typeface="Arial" pitchFamily="34" charset="0"/>
                <a:ea typeface="Arial" pitchFamily="34" charset="0"/>
                <a:cs typeface="Arial" pitchFamily="34" charset="0"/>
              </a:rPr>
              <a:t>قسم السجلات الطبية والمراجعين</a:t>
            </a:r>
            <a:r>
              <a:rPr kumimoji="0" lang="en-US" sz="3600" b="1" i="0" u="none" strike="noStrike" cap="none" normalizeH="0" baseline="0" dirty="0" smtClean="0">
                <a:ln>
                  <a:noFill/>
                </a:ln>
                <a:solidFill>
                  <a:srgbClr val="00B050"/>
                </a:solidFill>
                <a:effectLst/>
                <a:latin typeface="Arial" pitchFamily="34" charset="0"/>
                <a:ea typeface="Arial" pitchFamily="34" charset="0"/>
                <a:cs typeface="Arial" pitchFamily="34" charset="0"/>
              </a:rPr>
              <a:t/>
            </a:r>
            <a:br>
              <a:rPr kumimoji="0" lang="en-US" sz="3600" b="1" i="0" u="none" strike="noStrike" cap="none" normalizeH="0" baseline="0" dirty="0" smtClean="0">
                <a:ln>
                  <a:noFill/>
                </a:ln>
                <a:solidFill>
                  <a:srgbClr val="00B050"/>
                </a:solidFill>
                <a:effectLst/>
                <a:latin typeface="Arial" pitchFamily="34" charset="0"/>
                <a:ea typeface="Arial" pitchFamily="34" charset="0"/>
                <a:cs typeface="Arial" pitchFamily="34" charset="0"/>
              </a:rPr>
            </a:br>
            <a:r>
              <a:rPr kumimoji="0" lang="en-US" sz="3600" b="1" i="0" u="none" strike="noStrike" cap="none" normalizeH="0" baseline="0" dirty="0" smtClean="0">
                <a:ln>
                  <a:noFill/>
                </a:ln>
                <a:solidFill>
                  <a:srgbClr val="00B050"/>
                </a:solidFill>
                <a:effectLst/>
                <a:latin typeface="Arial" pitchFamily="34" charset="0"/>
                <a:ea typeface="Arial" pitchFamily="34" charset="0"/>
                <a:cs typeface="Arial" pitchFamily="34" charset="0"/>
              </a:rPr>
              <a:t/>
            </a:r>
            <a:br>
              <a:rPr kumimoji="0" lang="en-US" sz="3600" b="1" i="0" u="none" strike="noStrike" cap="none" normalizeH="0" baseline="0" dirty="0" smtClean="0">
                <a:ln>
                  <a:noFill/>
                </a:ln>
                <a:solidFill>
                  <a:srgbClr val="00B050"/>
                </a:solidFill>
                <a:effectLst/>
                <a:latin typeface="Arial" pitchFamily="34" charset="0"/>
                <a:ea typeface="Arial" pitchFamily="34" charset="0"/>
                <a:cs typeface="Arial" pitchFamily="34" charset="0"/>
              </a:rPr>
            </a:b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Content Placeholder 1"/>
          <p:cNvSpPr>
            <a:spLocks noGrp="1"/>
          </p:cNvSpPr>
          <p:nvPr>
            <p:ph idx="1"/>
          </p:nvPr>
        </p:nvSpPr>
        <p:spPr>
          <a:xfrm>
            <a:off x="457200" y="3505200"/>
            <a:ext cx="8229600" cy="2895600"/>
          </a:xfrm>
        </p:spPr>
        <p:txBody>
          <a:bodyPr>
            <a:normAutofit/>
          </a:bodyPr>
          <a:lstStyle/>
          <a:p>
            <a:pPr algn="ctr" rtl="1">
              <a:buNone/>
            </a:pPr>
            <a:r>
              <a:rPr lang="ar-SA" sz="4400" dirty="0" smtClean="0"/>
              <a:t>وتجهيزه بتقنية الاجهزة الحديثة بكافة الاجهزة والالات اللازمة والمستلزمات الاساسية لهذا القسم </a:t>
            </a:r>
            <a:endParaRPr lang="en-US" sz="4400" dirty="0"/>
          </a:p>
        </p:txBody>
      </p:sp>
    </p:spTree>
  </p:cSld>
  <p:clrMapOvr>
    <a:masterClrMapping/>
  </p:clrMapOvr>
  <p:transition>
    <p:pull dir="d"/>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p:cNvSpPr>
            <a:spLocks noGrp="1"/>
          </p:cNvSpPr>
          <p:nvPr>
            <p:ph idx="1"/>
          </p:nvPr>
        </p:nvSpPr>
        <p:spPr>
          <a:xfrm>
            <a:off x="457200" y="3505200"/>
            <a:ext cx="8229600" cy="2895600"/>
          </a:xfrm>
        </p:spPr>
        <p:txBody>
          <a:bodyPr>
            <a:normAutofit/>
          </a:bodyPr>
          <a:lstStyle/>
          <a:p>
            <a:pPr rtl="1">
              <a:buNone/>
            </a:pPr>
            <a:r>
              <a:rPr lang="ar-SA" sz="4400" dirty="0" smtClean="0"/>
              <a:t/>
            </a:r>
            <a:br>
              <a:rPr lang="ar-SA" sz="4400" dirty="0" smtClean="0"/>
            </a:br>
            <a:r>
              <a:rPr lang="ar-SA" sz="4400" dirty="0" smtClean="0"/>
              <a:t>وتجهيزه بتقنية الاجهزة الحديثة بكافة الالات اللازمة والمستلزمات الاساسية لهذا القسم .</a:t>
            </a:r>
            <a:endParaRPr lang="en-US" sz="4400" dirty="0"/>
          </a:p>
        </p:txBody>
      </p:sp>
      <p:sp>
        <p:nvSpPr>
          <p:cNvPr id="140290" name="AutoShape 2"/>
          <p:cNvSpPr>
            <a:spLocks noGrp="1" noChangeArrowheads="1"/>
          </p:cNvSpPr>
          <p:nvPr>
            <p:ph type="title"/>
          </p:nvPr>
        </p:nvSpPr>
        <p:spPr bwMode="auto">
          <a:xfrm>
            <a:off x="457200" y="274638"/>
            <a:ext cx="8229600" cy="2697162"/>
          </a:xfrm>
          <a:prstGeom prst="cube">
            <a:avLst>
              <a:gd name="adj" fmla="val 25000"/>
            </a:avLst>
          </a:prstGeom>
          <a:solidFill>
            <a:srgbClr val="92D050"/>
          </a:solidFill>
          <a:ln w="76200">
            <a:solidFill>
              <a:srgbClr val="8D9BAF"/>
            </a:solidFill>
            <a:miter lim="800000"/>
            <a:headEnd/>
            <a:tailEnd/>
          </a:ln>
          <a:effectLst>
            <a:outerShdw dist="28398" dir="3806097" algn="ctr" rotWithShape="0">
              <a:srgbClr val="825C00"/>
            </a:outerShdw>
          </a:effectLst>
        </p:spPr>
        <p:txBody>
          <a:bodyPr vert="horz" wrap="square" lIns="91440" tIns="45720" rIns="91440" bIns="45720" numCol="1" anchor="t" anchorCtr="0" compatLnSpc="1">
            <a:prstTxWarp prst="textNoShape">
              <a:avLst/>
            </a:prstTxWarp>
            <a:normAutofit fontScale="90000"/>
          </a:bodyPr>
          <a:lstStyle/>
          <a:p>
            <a:pPr marL="0" marR="0" lvl="0" indent="0" algn="ctr" defTabSz="914400" rtl="0" eaLnBrk="1" fontAlgn="base" latinLnBrk="0" hangingPunct="1">
              <a:lnSpc>
                <a:spcPct val="100000"/>
              </a:lnSpc>
              <a:spcBef>
                <a:spcPct val="0"/>
              </a:spcBef>
              <a:spcAft>
                <a:spcPts val="1000"/>
              </a:spcAft>
              <a:buClrTx/>
              <a:buSzTx/>
              <a:buFontTx/>
              <a:buNone/>
              <a:tabLst/>
            </a:pPr>
            <a:endParaRPr kumimoji="0" lang="en-US" sz="2000" b="1" i="0" u="none" strike="noStrike" cap="none" normalizeH="0" baseline="0" dirty="0" smtClean="0">
              <a:ln>
                <a:noFill/>
              </a:ln>
              <a:solidFill>
                <a:srgbClr val="00B050"/>
              </a:solidFill>
              <a:effectLst/>
              <a:latin typeface="Arial" pitchFamily="34" charset="0"/>
              <a:ea typeface="Arial" pitchFamily="34"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5400" b="1" i="0" u="none" strike="noStrike" cap="none" normalizeH="0" baseline="0" dirty="0" smtClean="0">
                <a:ln>
                  <a:noFill/>
                </a:ln>
                <a:solidFill>
                  <a:srgbClr val="00B050"/>
                </a:solidFill>
                <a:effectLst/>
                <a:latin typeface="Arial" pitchFamily="34" charset="0"/>
                <a:ea typeface="Arial" pitchFamily="34" charset="0"/>
                <a:cs typeface="Arial" pitchFamily="34" charset="0"/>
              </a:rPr>
              <a:t>قسم محرقة النفايات الطبية</a:t>
            </a:r>
            <a:r>
              <a:rPr kumimoji="0" lang="en-US" sz="5400" b="1" i="0" u="none" strike="noStrike" cap="none" normalizeH="0" baseline="0" dirty="0" smtClean="0">
                <a:ln>
                  <a:noFill/>
                </a:ln>
                <a:solidFill>
                  <a:srgbClr val="00B050"/>
                </a:solidFill>
                <a:effectLst/>
                <a:latin typeface="Arial" pitchFamily="34" charset="0"/>
                <a:ea typeface="Arial" pitchFamily="34" charset="0"/>
                <a:cs typeface="Arial" pitchFamily="34" charset="0"/>
              </a:rPr>
              <a:t/>
            </a:r>
            <a:br>
              <a:rPr kumimoji="0" lang="en-US" sz="5400" b="1" i="0" u="none" strike="noStrike" cap="none" normalizeH="0" baseline="0" dirty="0" smtClean="0">
                <a:ln>
                  <a:noFill/>
                </a:ln>
                <a:solidFill>
                  <a:srgbClr val="00B050"/>
                </a:solidFill>
                <a:effectLst/>
                <a:latin typeface="Arial" pitchFamily="34" charset="0"/>
                <a:ea typeface="Arial" pitchFamily="34" charset="0"/>
                <a:cs typeface="Arial" pitchFamily="34" charset="0"/>
              </a:rPr>
            </a:br>
            <a:endParaRPr kumimoji="0" lang="en-US" sz="5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pull dir="d"/>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p:cNvSpPr>
            <a:spLocks noGrp="1"/>
          </p:cNvSpPr>
          <p:nvPr>
            <p:ph idx="1"/>
          </p:nvPr>
        </p:nvSpPr>
        <p:spPr>
          <a:xfrm>
            <a:off x="457200" y="3505200"/>
            <a:ext cx="8229600" cy="2895600"/>
          </a:xfrm>
        </p:spPr>
        <p:txBody>
          <a:bodyPr>
            <a:normAutofit/>
          </a:bodyPr>
          <a:lstStyle/>
          <a:p>
            <a:pPr algn="ctr" rtl="1">
              <a:buNone/>
            </a:pPr>
            <a:r>
              <a:rPr lang="ar-SA" sz="4400" dirty="0" smtClean="0"/>
              <a:t>وتجهيزه بتقنية الاجهزة الحديثة بكافة الاجهزة والالات اللازمة والمستلزمات الاساسية والمهرة من الطهاة </a:t>
            </a:r>
            <a:endParaRPr lang="en-US" sz="4400" dirty="0"/>
          </a:p>
        </p:txBody>
      </p:sp>
      <p:sp>
        <p:nvSpPr>
          <p:cNvPr id="141314" name="AutoShape 2"/>
          <p:cNvSpPr>
            <a:spLocks noGrp="1" noChangeArrowheads="1"/>
          </p:cNvSpPr>
          <p:nvPr>
            <p:ph type="title"/>
          </p:nvPr>
        </p:nvSpPr>
        <p:spPr bwMode="auto">
          <a:xfrm>
            <a:off x="457200" y="274638"/>
            <a:ext cx="8229600" cy="2697162"/>
          </a:xfrm>
          <a:prstGeom prst="irregularSeal2">
            <a:avLst/>
          </a:prstGeom>
          <a:solidFill>
            <a:srgbClr val="8BE5FF"/>
          </a:solidFill>
          <a:ln w="76200">
            <a:solidFill>
              <a:srgbClr val="94EFE3"/>
            </a:solidFill>
            <a:miter lim="800000"/>
            <a:headEnd/>
            <a:tailEnd/>
          </a:ln>
          <a:effectLst>
            <a:outerShdw dist="28398" dir="3806097" algn="ctr" rotWithShape="0">
              <a:srgbClr val="825C00"/>
            </a:outerShdw>
          </a:effectLst>
        </p:spPr>
        <p:txBody>
          <a:bodyPr vert="horz" wrap="square" lIns="91440" tIns="45720" rIns="91440" bIns="45720" numCol="1" anchor="t" anchorCtr="0" compatLnSpc="1">
            <a:prstTxWarp prst="textNoShape">
              <a:avLst/>
            </a:prstTxWarp>
            <a:no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4000" b="1" i="0" u="none" strike="noStrike" cap="none" normalizeH="0" baseline="0" dirty="0" smtClean="0">
                <a:ln>
                  <a:noFill/>
                </a:ln>
                <a:solidFill>
                  <a:srgbClr val="00B050"/>
                </a:solidFill>
                <a:effectLst/>
                <a:latin typeface="Arial" pitchFamily="34" charset="0"/>
                <a:ea typeface="Arial" pitchFamily="34" charset="0"/>
                <a:cs typeface="Arial" pitchFamily="34" charset="0"/>
              </a:rPr>
              <a:t>قسم التغذية والمطاعم الخارجية</a:t>
            </a:r>
            <a:r>
              <a:rPr kumimoji="0" lang="en-US" sz="4000" b="0" i="0" u="none" strike="noStrike" cap="none" normalizeH="0" baseline="0" dirty="0" smtClean="0">
                <a:ln>
                  <a:noFill/>
                </a:ln>
                <a:solidFill>
                  <a:srgbClr val="333399"/>
                </a:solidFill>
                <a:effectLst/>
                <a:latin typeface="Arial" pitchFamily="34" charset="0"/>
                <a:ea typeface="Arial" pitchFamily="34" charset="0"/>
                <a:cs typeface="Arial" pitchFamily="34" charset="0"/>
              </a:rPr>
              <a:t> </a:t>
            </a:r>
            <a:r>
              <a:rPr kumimoji="0" lang="en-US" sz="4000" b="1" i="0" u="none" strike="noStrike" cap="none" normalizeH="0" baseline="0" dirty="0" smtClean="0">
                <a:ln>
                  <a:noFill/>
                </a:ln>
                <a:solidFill>
                  <a:srgbClr val="00B050"/>
                </a:solidFill>
                <a:effectLst/>
                <a:latin typeface="Arial" pitchFamily="34" charset="0"/>
                <a:ea typeface="Arial" pitchFamily="34" charset="0"/>
                <a:cs typeface="Arial" pitchFamily="34" charset="0"/>
              </a:rPr>
              <a:t/>
            </a:r>
            <a:br>
              <a:rPr kumimoji="0" lang="en-US" sz="4000" b="1" i="0" u="none" strike="noStrike" cap="none" normalizeH="0" baseline="0" dirty="0" smtClean="0">
                <a:ln>
                  <a:noFill/>
                </a:ln>
                <a:solidFill>
                  <a:srgbClr val="00B050"/>
                </a:solidFill>
                <a:effectLst/>
                <a:latin typeface="Arial" pitchFamily="34" charset="0"/>
                <a:ea typeface="Arial" pitchFamily="34" charset="0"/>
                <a:cs typeface="Arial" pitchFamily="34" charset="0"/>
              </a:rPr>
            </a:br>
            <a:endParaRPr kumimoji="0" lang="en-US" sz="4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ipe dir="d"/>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p:cNvSpPr>
            <a:spLocks noGrp="1"/>
          </p:cNvSpPr>
          <p:nvPr>
            <p:ph idx="1"/>
          </p:nvPr>
        </p:nvSpPr>
        <p:spPr>
          <a:xfrm>
            <a:off x="457200" y="2362200"/>
            <a:ext cx="8229600" cy="4038600"/>
          </a:xfrm>
        </p:spPr>
        <p:txBody>
          <a:bodyPr numCol="2">
            <a:normAutofit fontScale="40000" lnSpcReduction="20000"/>
          </a:bodyPr>
          <a:lstStyle/>
          <a:p>
            <a:pPr algn="r" rtl="1">
              <a:buNone/>
            </a:pPr>
            <a:endParaRPr lang="en-US" sz="4400" dirty="0" smtClean="0"/>
          </a:p>
          <a:p>
            <a:pPr algn="r" rtl="1">
              <a:buFont typeface="Wingdings" pitchFamily="2" charset="2"/>
              <a:buChar char="q"/>
            </a:pPr>
            <a:r>
              <a:rPr lang="ar-SA" sz="4400" dirty="0" smtClean="0"/>
              <a:t>نظام الحسم الطبي</a:t>
            </a:r>
            <a:endParaRPr lang="en-US" sz="4400" dirty="0" smtClean="0"/>
          </a:p>
          <a:p>
            <a:pPr algn="r">
              <a:buNone/>
            </a:pPr>
            <a:r>
              <a:rPr lang="en-US" sz="4400" dirty="0" smtClean="0"/>
              <a:t> </a:t>
            </a:r>
          </a:p>
          <a:p>
            <a:pPr algn="r" rtl="1">
              <a:buFont typeface="Wingdings" pitchFamily="2" charset="2"/>
              <a:buChar char="q"/>
            </a:pPr>
            <a:r>
              <a:rPr lang="ar-SA" sz="4400" dirty="0" smtClean="0"/>
              <a:t>مواصفات العمل</a:t>
            </a:r>
            <a:endParaRPr lang="en-US" sz="4400" dirty="0" smtClean="0"/>
          </a:p>
          <a:p>
            <a:pPr algn="r">
              <a:buNone/>
            </a:pPr>
            <a:r>
              <a:rPr lang="en-US" sz="4400" dirty="0" smtClean="0"/>
              <a:t> </a:t>
            </a:r>
          </a:p>
          <a:p>
            <a:pPr algn="r" rtl="1">
              <a:buFont typeface="Wingdings" pitchFamily="2" charset="2"/>
              <a:buChar char="q"/>
            </a:pPr>
            <a:r>
              <a:rPr lang="ar-SA" sz="4400" dirty="0" smtClean="0"/>
              <a:t>دخول وخروج المرضى</a:t>
            </a:r>
            <a:endParaRPr lang="en-US" sz="4400" dirty="0" smtClean="0"/>
          </a:p>
          <a:p>
            <a:pPr algn="r">
              <a:buNone/>
            </a:pPr>
            <a:r>
              <a:rPr lang="en-US" sz="4400" dirty="0" smtClean="0"/>
              <a:t> </a:t>
            </a:r>
          </a:p>
          <a:p>
            <a:pPr algn="r" rtl="1">
              <a:buFont typeface="Wingdings" pitchFamily="2" charset="2"/>
              <a:buChar char="q"/>
            </a:pPr>
            <a:r>
              <a:rPr lang="en-US" sz="4400" dirty="0" smtClean="0"/>
              <a:t> </a:t>
            </a:r>
            <a:r>
              <a:rPr lang="ar-SA" sz="4400" dirty="0" smtClean="0"/>
              <a:t>الموارد البشرية</a:t>
            </a:r>
            <a:endParaRPr lang="en-US" sz="4400" dirty="0" smtClean="0"/>
          </a:p>
          <a:p>
            <a:pPr algn="r">
              <a:buNone/>
            </a:pPr>
            <a:r>
              <a:rPr lang="en-US" sz="4400" dirty="0" smtClean="0"/>
              <a:t> </a:t>
            </a:r>
          </a:p>
          <a:p>
            <a:pPr algn="r" rtl="1">
              <a:buFont typeface="Wingdings" pitchFamily="2" charset="2"/>
              <a:buChar char="q"/>
            </a:pPr>
            <a:r>
              <a:rPr lang="ar-SA" sz="4400" dirty="0" smtClean="0"/>
              <a:t>سلم الرواتب</a:t>
            </a:r>
            <a:endParaRPr lang="en-US" sz="4400" dirty="0" smtClean="0"/>
          </a:p>
          <a:p>
            <a:pPr algn="r">
              <a:buNone/>
            </a:pPr>
            <a:r>
              <a:rPr lang="en-US" sz="4400" dirty="0" smtClean="0"/>
              <a:t> </a:t>
            </a:r>
          </a:p>
          <a:p>
            <a:pPr algn="r" rtl="1">
              <a:buFont typeface="Wingdings" pitchFamily="2" charset="2"/>
              <a:buChar char="q"/>
            </a:pPr>
            <a:r>
              <a:rPr lang="ar-SA" sz="4400" dirty="0" smtClean="0"/>
              <a:t>الهيكلية التنظيمية</a:t>
            </a:r>
            <a:endParaRPr lang="en-US" sz="4400" dirty="0" smtClean="0"/>
          </a:p>
          <a:p>
            <a:pPr algn="r">
              <a:buNone/>
            </a:pPr>
            <a:r>
              <a:rPr lang="en-US" sz="4400" dirty="0" smtClean="0"/>
              <a:t> </a:t>
            </a:r>
          </a:p>
          <a:p>
            <a:pPr algn="r">
              <a:buNone/>
            </a:pPr>
            <a:r>
              <a:rPr lang="en-US" sz="4400" dirty="0" smtClean="0"/>
              <a:t> </a:t>
            </a:r>
          </a:p>
          <a:p>
            <a:pPr algn="r" rtl="1">
              <a:buFont typeface="Wingdings" pitchFamily="2" charset="2"/>
              <a:buChar char="q"/>
            </a:pPr>
            <a:endParaRPr lang="ar-LB" sz="4400" dirty="0" smtClean="0"/>
          </a:p>
          <a:p>
            <a:pPr algn="r" rtl="1">
              <a:buFont typeface="Wingdings" pitchFamily="2" charset="2"/>
              <a:buChar char="q"/>
            </a:pPr>
            <a:r>
              <a:rPr lang="ar-SA" sz="4400" dirty="0" smtClean="0"/>
              <a:t>دليل الصيدلية</a:t>
            </a:r>
            <a:endParaRPr lang="en-US" sz="4400" dirty="0" smtClean="0"/>
          </a:p>
          <a:p>
            <a:pPr algn="r">
              <a:buNone/>
            </a:pPr>
            <a:r>
              <a:rPr lang="en-US" sz="4400" dirty="0" smtClean="0"/>
              <a:t> </a:t>
            </a:r>
          </a:p>
          <a:p>
            <a:pPr algn="r" rtl="1">
              <a:buFont typeface="Wingdings" pitchFamily="2" charset="2"/>
              <a:buChar char="q"/>
            </a:pPr>
            <a:r>
              <a:rPr lang="en-US" sz="4400" dirty="0" smtClean="0"/>
              <a:t> </a:t>
            </a:r>
            <a:r>
              <a:rPr lang="ar-SA" sz="4400" dirty="0" smtClean="0"/>
              <a:t>دليل الأدوية</a:t>
            </a:r>
            <a:endParaRPr lang="en-US" sz="4400" dirty="0" smtClean="0"/>
          </a:p>
          <a:p>
            <a:pPr algn="r">
              <a:buNone/>
            </a:pPr>
            <a:r>
              <a:rPr lang="en-US" sz="4400" dirty="0" smtClean="0"/>
              <a:t> </a:t>
            </a:r>
          </a:p>
          <a:p>
            <a:pPr algn="r" rtl="1">
              <a:buFont typeface="Wingdings" pitchFamily="2" charset="2"/>
              <a:buChar char="q"/>
            </a:pPr>
            <a:r>
              <a:rPr lang="en-US" sz="4400" dirty="0" smtClean="0"/>
              <a:t> </a:t>
            </a:r>
            <a:r>
              <a:rPr lang="ar-SA" sz="4400" dirty="0" smtClean="0"/>
              <a:t>دليل المختبر</a:t>
            </a:r>
            <a:endParaRPr lang="en-US" sz="4400" dirty="0" smtClean="0"/>
          </a:p>
          <a:p>
            <a:pPr algn="r">
              <a:buNone/>
            </a:pPr>
            <a:r>
              <a:rPr lang="en-US" sz="4400" dirty="0" smtClean="0"/>
              <a:t> </a:t>
            </a:r>
          </a:p>
          <a:p>
            <a:pPr algn="r" rtl="1">
              <a:buFont typeface="Wingdings" pitchFamily="2" charset="2"/>
              <a:buChar char="q"/>
            </a:pPr>
            <a:r>
              <a:rPr lang="ar-SA" sz="4400" dirty="0" smtClean="0"/>
              <a:t>دليل المشتريات</a:t>
            </a:r>
            <a:endParaRPr lang="en-US" sz="4400" dirty="0" smtClean="0"/>
          </a:p>
          <a:p>
            <a:pPr algn="r">
              <a:buNone/>
            </a:pPr>
            <a:r>
              <a:rPr lang="en-US" sz="4400" dirty="0" smtClean="0"/>
              <a:t> </a:t>
            </a:r>
          </a:p>
          <a:p>
            <a:pPr algn="r" rtl="1">
              <a:buFont typeface="Wingdings" pitchFamily="2" charset="2"/>
              <a:buChar char="q"/>
            </a:pPr>
            <a:r>
              <a:rPr lang="en-US" sz="4400" dirty="0" smtClean="0"/>
              <a:t> </a:t>
            </a:r>
            <a:r>
              <a:rPr lang="ar-SA" sz="4400" dirty="0" smtClean="0"/>
              <a:t>الإستبيانات الطبية</a:t>
            </a:r>
            <a:endParaRPr lang="en-US" sz="4400" dirty="0" smtClean="0"/>
          </a:p>
          <a:p>
            <a:pPr algn="r">
              <a:buNone/>
            </a:pPr>
            <a:r>
              <a:rPr lang="en-US" sz="4400" dirty="0" smtClean="0"/>
              <a:t> </a:t>
            </a:r>
          </a:p>
          <a:p>
            <a:pPr algn="r" rtl="1">
              <a:buFont typeface="Wingdings" pitchFamily="2" charset="2"/>
              <a:buChar char="q"/>
            </a:pPr>
            <a:r>
              <a:rPr lang="ar-SA" sz="4400" dirty="0" smtClean="0"/>
              <a:t>دليل التمريض</a:t>
            </a:r>
            <a:endParaRPr lang="en-US" sz="4400" dirty="0" smtClean="0"/>
          </a:p>
          <a:p>
            <a:pPr algn="r" rtl="1">
              <a:buNone/>
            </a:pPr>
            <a:endParaRPr lang="en-US" sz="4400" dirty="0"/>
          </a:p>
        </p:txBody>
      </p:sp>
      <p:sp>
        <p:nvSpPr>
          <p:cNvPr id="142338" name="AutoShape 2"/>
          <p:cNvSpPr>
            <a:spLocks noGrp="1" noChangeArrowheads="1"/>
          </p:cNvSpPr>
          <p:nvPr>
            <p:ph type="title"/>
          </p:nvPr>
        </p:nvSpPr>
        <p:spPr bwMode="auto">
          <a:xfrm>
            <a:off x="457200" y="0"/>
            <a:ext cx="8229600" cy="2468562"/>
          </a:xfrm>
          <a:prstGeom prst="star24">
            <a:avLst>
              <a:gd name="adj" fmla="val 37500"/>
            </a:avLst>
          </a:prstGeom>
          <a:solidFill>
            <a:srgbClr val="00B0F0"/>
          </a:solidFill>
          <a:ln w="76200">
            <a:solidFill>
              <a:srgbClr val="FFFF00"/>
            </a:solidFill>
            <a:miter lim="800000"/>
            <a:headEnd/>
            <a:tailEnd/>
          </a:ln>
          <a:effectLst>
            <a:outerShdw dist="28398" dir="3806097" algn="ctr" rotWithShape="0">
              <a:srgbClr val="825C00"/>
            </a:outerShdw>
          </a:effectLst>
        </p:spPr>
        <p:txBody>
          <a:bodyPr vert="horz" wrap="square" lIns="91440" tIns="45720" rIns="91440" bIns="45720" numCol="1" anchor="t" anchorCtr="0" compatLnSpc="1">
            <a:prstTxWarp prst="textNoShape">
              <a:avLst/>
            </a:prstTxWarp>
            <a:noAutofit/>
          </a:bodyPr>
          <a:lstStyle/>
          <a:p>
            <a:pPr algn="ctr" rtl="1" fontAlgn="base">
              <a:spcAft>
                <a:spcPts val="1000"/>
              </a:spcAft>
            </a:pPr>
            <a:r>
              <a:rPr kumimoji="0" lang="ar-SA" sz="4000" b="1" i="0" u="none" strike="noStrike" cap="none" normalizeH="0" baseline="0" dirty="0" smtClean="0">
                <a:ln>
                  <a:noFill/>
                </a:ln>
                <a:solidFill>
                  <a:schemeClr val="tx1"/>
                </a:solidFill>
                <a:effectLst/>
                <a:latin typeface="Arial" pitchFamily="34" charset="0"/>
                <a:ea typeface="Arial" pitchFamily="34" charset="0"/>
                <a:cs typeface="Arial" pitchFamily="34" charset="0"/>
              </a:rPr>
              <a:t>قسم التوثيق</a:t>
            </a:r>
            <a:r>
              <a:rPr kumimoji="0" lang="ar-LB" sz="4000" b="1" i="0" u="none" strike="noStrike" cap="none" normalizeH="0" baseline="0" dirty="0" smtClean="0">
                <a:ln>
                  <a:noFill/>
                </a:ln>
                <a:solidFill>
                  <a:schemeClr val="tx1"/>
                </a:solidFill>
                <a:effectLst/>
                <a:latin typeface="Arial" pitchFamily="34" charset="0"/>
                <a:ea typeface="Arial" pitchFamily="34" charset="0"/>
                <a:cs typeface="Arial" pitchFamily="34" charset="0"/>
              </a:rPr>
              <a:t/>
            </a:r>
            <a:br>
              <a:rPr kumimoji="0" lang="ar-LB" sz="4000" b="1" i="0" u="none" strike="noStrike" cap="none" normalizeH="0" baseline="0" dirty="0" smtClean="0">
                <a:ln>
                  <a:noFill/>
                </a:ln>
                <a:solidFill>
                  <a:schemeClr val="tx1"/>
                </a:solidFill>
                <a:effectLst/>
                <a:latin typeface="Arial" pitchFamily="34" charset="0"/>
                <a:ea typeface="Arial" pitchFamily="34" charset="0"/>
                <a:cs typeface="Arial" pitchFamily="34" charset="0"/>
              </a:rPr>
            </a:br>
            <a:r>
              <a:rPr kumimoji="0" lang="en-US" sz="4000" b="1" i="0" u="none" strike="noStrike" cap="none" normalizeH="0" baseline="0" dirty="0" smtClean="0">
                <a:ln>
                  <a:noFill/>
                </a:ln>
                <a:solidFill>
                  <a:schemeClr val="tx1"/>
                </a:solidFill>
                <a:effectLst/>
                <a:latin typeface="Arial" pitchFamily="34" charset="0"/>
                <a:ea typeface="Arial" pitchFamily="34" charset="0"/>
                <a:cs typeface="Arial" pitchFamily="34" charset="0"/>
              </a:rPr>
              <a:t> </a:t>
            </a:r>
            <a:r>
              <a:rPr lang="ar-SA" sz="4000" dirty="0" smtClean="0">
                <a:solidFill>
                  <a:schemeClr val="tx1"/>
                </a:solidFill>
              </a:rPr>
              <a:t>الأنظمة والدلائل</a:t>
            </a:r>
            <a:endParaRPr kumimoji="0" lang="en-US" sz="4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ip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3"/>
          <p:cNvSpPr>
            <a:spLocks noGrp="1" noChangeArrowheads="1"/>
          </p:cNvSpPr>
          <p:nvPr>
            <p:ph type="title"/>
          </p:nvPr>
        </p:nvSpPr>
        <p:spPr bwMode="auto">
          <a:xfrm>
            <a:off x="228600" y="0"/>
            <a:ext cx="8458200" cy="990600"/>
          </a:xfrm>
          <a:prstGeom prst="rect">
            <a:avLst/>
          </a:prstGeom>
          <a:gradFill rotWithShape="0">
            <a:gsLst>
              <a:gs pos="0">
                <a:srgbClr val="FFFFFF"/>
              </a:gs>
              <a:gs pos="100000">
                <a:srgbClr val="F6A1C9"/>
              </a:gs>
            </a:gsLst>
            <a:lin ang="5400000" scaled="1"/>
          </a:gradFill>
          <a:ln w="12700">
            <a:solidFill>
              <a:srgbClr val="F272AE"/>
            </a:solidFill>
            <a:miter lim="800000"/>
            <a:headEnd/>
            <a:tailEnd/>
          </a:ln>
          <a:effectLst>
            <a:outerShdw dist="28398" dir="3806097" algn="ctr" rotWithShape="0">
              <a:srgbClr val="740A3C">
                <a:alpha val="50000"/>
              </a:srgbClr>
            </a:outerShdw>
          </a:effectLst>
        </p:spPr>
        <p:txBody>
          <a:bodyPr vert="horz" wrap="square" lIns="91440" tIns="45720" rIns="91440" bIns="45720" numCol="1" anchor="t" anchorCtr="0" compatLnSpc="1">
            <a:prstTxWarp prst="textNoShape">
              <a:avLst/>
            </a:prstTxWarp>
          </a:bodyPr>
          <a:lstStyle/>
          <a:p>
            <a:pPr algn="ctr" rtl="1"/>
            <a:r>
              <a:rPr lang="ar-SA" dirty="0" smtClean="0"/>
              <a:t>تقييم البناء والعقار</a:t>
            </a:r>
            <a:endParaRPr lang="en-US" dirty="0"/>
          </a:p>
        </p:txBody>
      </p:sp>
      <p:graphicFrame>
        <p:nvGraphicFramePr>
          <p:cNvPr id="8" name="Diagram 7"/>
          <p:cNvGraphicFramePr/>
          <p:nvPr/>
        </p:nvGraphicFramePr>
        <p:xfrm>
          <a:off x="304800" y="1066800"/>
          <a:ext cx="838200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pull dir="d"/>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228600" y="152401"/>
          <a:ext cx="8534399" cy="6824956"/>
        </p:xfrm>
        <a:graphic>
          <a:graphicData uri="http://schemas.openxmlformats.org/drawingml/2006/table">
            <a:tbl>
              <a:tblPr/>
              <a:tblGrid>
                <a:gridCol w="2910703"/>
                <a:gridCol w="702962"/>
                <a:gridCol w="702962"/>
                <a:gridCol w="702962"/>
                <a:gridCol w="702962"/>
                <a:gridCol w="702962"/>
                <a:gridCol w="702962"/>
                <a:gridCol w="702962"/>
                <a:gridCol w="702962"/>
              </a:tblGrid>
              <a:tr h="426308">
                <a:tc gridSpan="9">
                  <a:txBody>
                    <a:bodyPr/>
                    <a:lstStyle/>
                    <a:p>
                      <a:pPr algn="ctr" fontAlgn="ctr"/>
                      <a:r>
                        <a:rPr lang="en-US" sz="2800" b="1" i="0" u="none" strike="noStrike" dirty="0">
                          <a:solidFill>
                            <a:srgbClr val="000000"/>
                          </a:solidFill>
                          <a:effectLst>
                            <a:outerShdw blurRad="50800" dist="38100" dir="8100000" algn="tr" rotWithShape="0">
                              <a:prstClr val="black">
                                <a:alpha val="40000"/>
                              </a:prstClr>
                            </a:outerShdw>
                          </a:effectLst>
                          <a:latin typeface="Calibri"/>
                        </a:rPr>
                        <a:t>Estimated Projects Revenues ($) for 8 Years</a:t>
                      </a:r>
                    </a:p>
                  </a:txBody>
                  <a:tcPr marL="5271" marR="5271" marT="5271"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47918">
                <a:tc>
                  <a:txBody>
                    <a:bodyPr/>
                    <a:lstStyle/>
                    <a:p>
                      <a:pPr algn="l" fontAlgn="b"/>
                      <a:endParaRPr lang="en-US" sz="800" b="0" i="0" u="none" strike="noStrike">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dirty="0">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a:noFill/>
                    </a:lnT>
                    <a:lnB w="6350" cap="flat" cmpd="sng" algn="ctr">
                      <a:solidFill>
                        <a:srgbClr val="000000"/>
                      </a:solidFill>
                      <a:prstDash val="solid"/>
                      <a:round/>
                      <a:headEnd type="none" w="med" len="med"/>
                      <a:tailEnd type="none" w="med" len="med"/>
                    </a:lnB>
                  </a:tcPr>
                </a:tc>
              </a:tr>
              <a:tr h="192448">
                <a:tc>
                  <a:txBody>
                    <a:bodyPr/>
                    <a:lstStyle/>
                    <a:p>
                      <a:pPr algn="l" fontAlgn="b"/>
                      <a:r>
                        <a:rPr lang="en-US" sz="1800" b="0" i="0" u="none" strike="noStrike" dirty="0">
                          <a:solidFill>
                            <a:srgbClr val="000000"/>
                          </a:solidFill>
                          <a:effectLst>
                            <a:outerShdw blurRad="50800" dist="38100" dir="8100000" algn="tr" rotWithShape="0">
                              <a:prstClr val="black">
                                <a:alpha val="40000"/>
                              </a:prstClr>
                            </a:outerShdw>
                          </a:effectLst>
                          <a:latin typeface="Calibri"/>
                        </a:rPr>
                        <a:t>Type of Revenue</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dirty="0">
                          <a:solidFill>
                            <a:srgbClr val="000000"/>
                          </a:solidFill>
                          <a:effectLst>
                            <a:outerShdw blurRad="50800" dist="38100" dir="8100000" algn="tr" rotWithShape="0">
                              <a:prstClr val="black">
                                <a:alpha val="40000"/>
                              </a:prstClr>
                            </a:outerShdw>
                          </a:effectLst>
                          <a:latin typeface="Calibri"/>
                        </a:rPr>
                        <a:t>Year 1</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dirty="0">
                          <a:solidFill>
                            <a:srgbClr val="000000"/>
                          </a:solidFill>
                          <a:effectLst>
                            <a:outerShdw blurRad="50800" dist="38100" dir="8100000" algn="tr" rotWithShape="0">
                              <a:prstClr val="black">
                                <a:alpha val="40000"/>
                              </a:prstClr>
                            </a:outerShdw>
                          </a:effectLst>
                          <a:latin typeface="Calibri"/>
                        </a:rPr>
                        <a:t>Year 2</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dirty="0">
                          <a:solidFill>
                            <a:srgbClr val="000000"/>
                          </a:solidFill>
                          <a:effectLst>
                            <a:outerShdw blurRad="50800" dist="38100" dir="8100000" algn="tr" rotWithShape="0">
                              <a:prstClr val="black">
                                <a:alpha val="40000"/>
                              </a:prstClr>
                            </a:outerShdw>
                          </a:effectLst>
                          <a:latin typeface="Calibri"/>
                        </a:rPr>
                        <a:t>Year 3</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dirty="0">
                          <a:solidFill>
                            <a:srgbClr val="000000"/>
                          </a:solidFill>
                          <a:effectLst>
                            <a:outerShdw blurRad="50800" dist="38100" dir="8100000" algn="tr" rotWithShape="0">
                              <a:prstClr val="black">
                                <a:alpha val="40000"/>
                              </a:prstClr>
                            </a:outerShdw>
                          </a:effectLst>
                          <a:latin typeface="Calibri"/>
                        </a:rPr>
                        <a:t>Year 4</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dirty="0">
                          <a:solidFill>
                            <a:srgbClr val="000000"/>
                          </a:solidFill>
                          <a:effectLst>
                            <a:outerShdw blurRad="50800" dist="38100" dir="8100000" algn="tr" rotWithShape="0">
                              <a:prstClr val="black">
                                <a:alpha val="40000"/>
                              </a:prstClr>
                            </a:outerShdw>
                          </a:effectLst>
                          <a:latin typeface="Calibri"/>
                        </a:rPr>
                        <a:t>Year 5</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dirty="0">
                          <a:solidFill>
                            <a:srgbClr val="000000"/>
                          </a:solidFill>
                          <a:effectLst>
                            <a:outerShdw blurRad="50800" dist="38100" dir="8100000" algn="tr" rotWithShape="0">
                              <a:prstClr val="black">
                                <a:alpha val="40000"/>
                              </a:prstClr>
                            </a:outerShdw>
                          </a:effectLst>
                          <a:latin typeface="Calibri"/>
                        </a:rPr>
                        <a:t>Year 6</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dirty="0">
                          <a:solidFill>
                            <a:srgbClr val="000000"/>
                          </a:solidFill>
                          <a:effectLst>
                            <a:outerShdw blurRad="50800" dist="38100" dir="8100000" algn="tr" rotWithShape="0">
                              <a:prstClr val="black">
                                <a:alpha val="40000"/>
                              </a:prstClr>
                            </a:outerShdw>
                          </a:effectLst>
                          <a:latin typeface="Calibri"/>
                        </a:rPr>
                        <a:t>Year 7</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dirty="0">
                          <a:solidFill>
                            <a:srgbClr val="000000"/>
                          </a:solidFill>
                          <a:effectLst>
                            <a:outerShdw blurRad="50800" dist="38100" dir="8100000" algn="tr" rotWithShape="0">
                              <a:prstClr val="black">
                                <a:alpha val="40000"/>
                              </a:prstClr>
                            </a:outerShdw>
                          </a:effectLst>
                          <a:latin typeface="Calibri"/>
                        </a:rPr>
                        <a:t>Year 8</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92448">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Obstetrics</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448">
                <a:tc>
                  <a:txBody>
                    <a:bodyPr/>
                    <a:lstStyle/>
                    <a:p>
                      <a:pPr algn="l" fontAlgn="b"/>
                      <a:r>
                        <a:rPr lang="en-US" sz="1200" b="0" i="0" u="none" strike="noStrike" dirty="0" smtClean="0">
                          <a:solidFill>
                            <a:srgbClr val="000000"/>
                          </a:solidFill>
                          <a:effectLst>
                            <a:outerShdw blurRad="50800" dist="38100" dir="8100000" algn="tr" rotWithShape="0">
                              <a:prstClr val="black">
                                <a:alpha val="40000"/>
                              </a:prstClr>
                            </a:outerShdw>
                          </a:effectLst>
                          <a:latin typeface="Calibri"/>
                        </a:rPr>
                        <a:t>Gynecology</a:t>
                      </a:r>
                      <a:endParaRPr lang="en-US" sz="1200" b="0" i="0" u="none" strike="noStrike" dirty="0">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448">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Oncology</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448">
                <a:tc>
                  <a:txBody>
                    <a:bodyPr/>
                    <a:lstStyle/>
                    <a:p>
                      <a:pPr algn="l" fontAlgn="b"/>
                      <a:r>
                        <a:rPr lang="en-US" sz="1200" b="0" i="0" u="none" strike="noStrike" dirty="0">
                          <a:solidFill>
                            <a:srgbClr val="000000"/>
                          </a:solidFill>
                          <a:effectLst>
                            <a:outerShdw blurRad="50800" dist="38100" dir="8100000" algn="tr" rotWithShape="0">
                              <a:prstClr val="black">
                                <a:alpha val="40000"/>
                              </a:prstClr>
                            </a:outerShdw>
                          </a:effectLst>
                          <a:latin typeface="Calibri"/>
                        </a:rPr>
                        <a:t>Endocrinology</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448">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Pathological &amp; Supported Pregnancies</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448">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Plastic Surgery</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448">
                <a:tc>
                  <a:txBody>
                    <a:bodyPr/>
                    <a:lstStyle/>
                    <a:p>
                      <a:pPr algn="l" fontAlgn="b"/>
                      <a:r>
                        <a:rPr lang="en-US" sz="1200" b="0" i="0" u="none" strike="noStrike" dirty="0">
                          <a:solidFill>
                            <a:srgbClr val="000000"/>
                          </a:solidFill>
                          <a:effectLst>
                            <a:outerShdw blurRad="50800" dist="38100" dir="8100000" algn="tr" rotWithShape="0">
                              <a:prstClr val="black">
                                <a:alpha val="40000"/>
                              </a:prstClr>
                            </a:outerShdw>
                          </a:effectLst>
                          <a:latin typeface="Calibri"/>
                        </a:rPr>
                        <a:t>General Surgery</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448">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Neonatal</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448">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etc</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448">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etc</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448">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etc</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2205">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etc</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448">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etc</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448">
                <a:tc>
                  <a:txBody>
                    <a:bodyPr/>
                    <a:lstStyle/>
                    <a:p>
                      <a:pPr algn="l" fontAlgn="b"/>
                      <a:r>
                        <a:rPr lang="en-US" sz="1200" b="0" i="0" u="none" strike="noStrike" dirty="0">
                          <a:solidFill>
                            <a:srgbClr val="000000"/>
                          </a:solidFill>
                          <a:effectLst>
                            <a:outerShdw blurRad="50800" dist="38100" dir="8100000" algn="tr" rotWithShape="0">
                              <a:prstClr val="black">
                                <a:alpha val="40000"/>
                              </a:prstClr>
                            </a:outerShdw>
                          </a:effectLst>
                          <a:latin typeface="Calibri"/>
                        </a:rPr>
                        <a:t>etc</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448">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etc</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448">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etc</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448">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etc</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3469">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etc</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448">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etc</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448">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etc</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8364">
                <a:tc>
                  <a:txBody>
                    <a:bodyPr/>
                    <a:lstStyle/>
                    <a:p>
                      <a:pPr algn="l" fontAlgn="b"/>
                      <a:endParaRPr lang="en-US" sz="1200" b="0" i="0" u="none" strike="noStrike" dirty="0">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dirty="0">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448">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Out Patient</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448">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Lab &amp; Elect</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448">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Total</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3"/>
                    </a:solidFill>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3"/>
                    </a:solidFill>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3"/>
                    </a:solidFill>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3"/>
                    </a:solidFill>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3"/>
                    </a:solidFill>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3"/>
                    </a:solidFill>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3"/>
                    </a:solidFill>
                  </a:tcPr>
                </a:tc>
                <a:tc>
                  <a:txBody>
                    <a:bodyPr/>
                    <a:lstStyle/>
                    <a:p>
                      <a:pPr algn="l" fontAlgn="b"/>
                      <a:r>
                        <a:rPr lang="en-US" sz="1200" b="0" i="0" u="none" strike="noStrike">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3"/>
                    </a:solidFill>
                  </a:tcPr>
                </a:tc>
                <a:tc>
                  <a:txBody>
                    <a:bodyPr/>
                    <a:lstStyle/>
                    <a:p>
                      <a:pPr algn="l" fontAlgn="b"/>
                      <a:r>
                        <a:rPr lang="en-US" sz="1200" b="0" i="0" u="none" strike="noStrike" dirty="0">
                          <a:solidFill>
                            <a:srgbClr val="000000"/>
                          </a:solidFill>
                          <a:effectLst>
                            <a:outerShdw blurRad="50800" dist="38100" dir="8100000" algn="tr" rotWithShape="0">
                              <a:prstClr val="black">
                                <a:alpha val="40000"/>
                              </a:prstClr>
                            </a:outerShdw>
                          </a:effectLst>
                          <a:latin typeface="Calibri"/>
                        </a:rPr>
                        <a:t> </a:t>
                      </a:r>
                    </a:p>
                  </a:txBody>
                  <a:tcPr marL="5271" marR="5271" marT="52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3"/>
                    </a:solidFill>
                  </a:tcPr>
                </a:tc>
              </a:tr>
              <a:tr h="43184">
                <a:tc>
                  <a:txBody>
                    <a:bodyPr/>
                    <a:lstStyle/>
                    <a:p>
                      <a:pPr algn="l" fontAlgn="b"/>
                      <a:endParaRPr lang="en-US" sz="800" b="0" i="0" u="none" strike="noStrike">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0" i="0" u="none" strike="noStrike" dirty="0">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w="6350" cap="flat" cmpd="sng" algn="ctr">
                      <a:solidFill>
                        <a:srgbClr val="000000"/>
                      </a:solidFill>
                      <a:prstDash val="solid"/>
                      <a:round/>
                      <a:headEnd type="none" w="med" len="med"/>
                      <a:tailEnd type="none" w="med" len="med"/>
                    </a:lnT>
                    <a:lnB>
                      <a:noFill/>
                    </a:lnB>
                  </a:tcPr>
                </a:tc>
              </a:tr>
              <a:tr h="373193">
                <a:tc gridSpan="9">
                  <a:txBody>
                    <a:bodyPr/>
                    <a:lstStyle/>
                    <a:p>
                      <a:pPr algn="ctr" fontAlgn="b"/>
                      <a:r>
                        <a:rPr lang="en-US" sz="1400" b="1" i="0" u="none" strike="noStrike" dirty="0">
                          <a:solidFill>
                            <a:schemeClr val="accent2"/>
                          </a:solidFill>
                          <a:effectLst>
                            <a:outerShdw blurRad="50800" dist="38100" dir="8100000" algn="tr" rotWithShape="0">
                              <a:prstClr val="black">
                                <a:alpha val="40000"/>
                              </a:prstClr>
                            </a:outerShdw>
                          </a:effectLst>
                          <a:latin typeface="Calibri"/>
                        </a:rPr>
                        <a:t>Revenues are estimated based on 350 days per best per year, and the occupancy percentage listed between </a:t>
                      </a:r>
                      <a:r>
                        <a:rPr lang="en-US" sz="1400" b="1" i="0" u="none" strike="noStrike" dirty="0" smtClean="0">
                          <a:solidFill>
                            <a:schemeClr val="accent2"/>
                          </a:solidFill>
                          <a:effectLst>
                            <a:outerShdw blurRad="50800" dist="38100" dir="8100000" algn="tr" rotWithShape="0">
                              <a:prstClr val="black">
                                <a:alpha val="40000"/>
                              </a:prstClr>
                            </a:outerShdw>
                          </a:effectLst>
                          <a:latin typeface="Calibri"/>
                        </a:rPr>
                        <a:t>parenthesis </a:t>
                      </a:r>
                      <a:r>
                        <a:rPr lang="en-US" sz="1400" b="1" i="0" u="none" strike="noStrike" dirty="0">
                          <a:solidFill>
                            <a:schemeClr val="accent2"/>
                          </a:solidFill>
                          <a:effectLst>
                            <a:outerShdw blurRad="50800" dist="38100" dir="8100000" algn="tr" rotWithShape="0">
                              <a:prstClr val="black">
                                <a:alpha val="40000"/>
                              </a:prstClr>
                            </a:outerShdw>
                          </a:effectLst>
                          <a:latin typeface="Calibri"/>
                        </a:rPr>
                        <a:t>for every year</a:t>
                      </a:r>
                    </a:p>
                  </a:txBody>
                  <a:tcPr marL="5271" marR="5271" marT="5271"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46624">
                <a:tc>
                  <a:txBody>
                    <a:bodyPr/>
                    <a:lstStyle/>
                    <a:p>
                      <a:pPr algn="l" fontAlgn="b"/>
                      <a:r>
                        <a:rPr lang="en-US" sz="1800" b="1" i="0" u="none" strike="noStrike" dirty="0">
                          <a:solidFill>
                            <a:srgbClr val="000000"/>
                          </a:solidFill>
                          <a:effectLst>
                            <a:outerShdw blurRad="50800" dist="38100" dir="8100000" algn="tr" rotWithShape="0">
                              <a:prstClr val="black">
                                <a:alpha val="40000"/>
                              </a:prstClr>
                            </a:outerShdw>
                          </a:effectLst>
                          <a:latin typeface="Calibri"/>
                        </a:rPr>
                        <a:t>Operation Capacity Percentage</a:t>
                      </a:r>
                    </a:p>
                  </a:txBody>
                  <a:tcPr marL="5271" marR="5271" marT="5271" marB="0" anchor="b">
                    <a:lnL>
                      <a:noFill/>
                    </a:lnL>
                    <a:lnR>
                      <a:noFill/>
                    </a:lnR>
                    <a:lnT>
                      <a:noFill/>
                    </a:lnT>
                    <a:lnB>
                      <a:noFill/>
                    </a:lnB>
                    <a:solidFill>
                      <a:srgbClr val="FFFF00"/>
                    </a:solidFill>
                  </a:tcPr>
                </a:tc>
                <a:tc>
                  <a:txBody>
                    <a:bodyPr/>
                    <a:lstStyle/>
                    <a:p>
                      <a:pPr algn="ctr" fontAlgn="b"/>
                      <a:r>
                        <a:rPr lang="en-US" sz="1800" b="1" i="0" u="none" strike="noStrike" dirty="0">
                          <a:solidFill>
                            <a:srgbClr val="000000"/>
                          </a:solidFill>
                          <a:effectLst>
                            <a:outerShdw blurRad="50800" dist="38100" dir="8100000" algn="tr" rotWithShape="0">
                              <a:prstClr val="black">
                                <a:alpha val="40000"/>
                              </a:prstClr>
                            </a:outerShdw>
                          </a:effectLst>
                          <a:latin typeface="Calibri"/>
                        </a:rPr>
                        <a:t>25%</a:t>
                      </a:r>
                    </a:p>
                  </a:txBody>
                  <a:tcPr marL="5271" marR="5271" marT="5271" marB="0" anchor="b">
                    <a:lnL>
                      <a:noFill/>
                    </a:lnL>
                    <a:lnR>
                      <a:noFill/>
                    </a:lnR>
                    <a:lnT>
                      <a:noFill/>
                    </a:lnT>
                    <a:lnB>
                      <a:noFill/>
                    </a:lnB>
                    <a:solidFill>
                      <a:srgbClr val="FFFF00"/>
                    </a:solidFill>
                  </a:tcPr>
                </a:tc>
                <a:tc>
                  <a:txBody>
                    <a:bodyPr/>
                    <a:lstStyle/>
                    <a:p>
                      <a:pPr algn="ctr" fontAlgn="b"/>
                      <a:r>
                        <a:rPr lang="en-US" sz="1800" b="1" i="0" u="none" strike="noStrike" dirty="0">
                          <a:solidFill>
                            <a:srgbClr val="000000"/>
                          </a:solidFill>
                          <a:effectLst>
                            <a:outerShdw blurRad="50800" dist="38100" dir="8100000" algn="tr" rotWithShape="0">
                              <a:prstClr val="black">
                                <a:alpha val="40000"/>
                              </a:prstClr>
                            </a:outerShdw>
                          </a:effectLst>
                          <a:latin typeface="Calibri"/>
                        </a:rPr>
                        <a:t>55%</a:t>
                      </a:r>
                    </a:p>
                  </a:txBody>
                  <a:tcPr marL="5271" marR="5271" marT="5271" marB="0" anchor="b">
                    <a:lnL>
                      <a:noFill/>
                    </a:lnL>
                    <a:lnR>
                      <a:noFill/>
                    </a:lnR>
                    <a:lnT>
                      <a:noFill/>
                    </a:lnT>
                    <a:lnB>
                      <a:noFill/>
                    </a:lnB>
                    <a:solidFill>
                      <a:srgbClr val="FFFF00"/>
                    </a:solidFill>
                  </a:tcPr>
                </a:tc>
                <a:tc>
                  <a:txBody>
                    <a:bodyPr/>
                    <a:lstStyle/>
                    <a:p>
                      <a:pPr algn="ctr" fontAlgn="b"/>
                      <a:r>
                        <a:rPr lang="en-US" sz="1800" b="1" i="0" u="none" strike="noStrike" dirty="0">
                          <a:solidFill>
                            <a:srgbClr val="000000"/>
                          </a:solidFill>
                          <a:effectLst>
                            <a:outerShdw blurRad="50800" dist="38100" dir="8100000" algn="tr" rotWithShape="0">
                              <a:prstClr val="black">
                                <a:alpha val="40000"/>
                              </a:prstClr>
                            </a:outerShdw>
                          </a:effectLst>
                          <a:latin typeface="Calibri"/>
                        </a:rPr>
                        <a:t>75%</a:t>
                      </a:r>
                    </a:p>
                  </a:txBody>
                  <a:tcPr marL="5271" marR="5271" marT="5271" marB="0" anchor="b">
                    <a:lnL>
                      <a:noFill/>
                    </a:lnL>
                    <a:lnR>
                      <a:noFill/>
                    </a:lnR>
                    <a:lnT>
                      <a:noFill/>
                    </a:lnT>
                    <a:lnB>
                      <a:noFill/>
                    </a:lnB>
                    <a:solidFill>
                      <a:srgbClr val="FFFF00"/>
                    </a:solidFill>
                  </a:tcPr>
                </a:tc>
                <a:tc>
                  <a:txBody>
                    <a:bodyPr/>
                    <a:lstStyle/>
                    <a:p>
                      <a:pPr algn="ctr" fontAlgn="b"/>
                      <a:r>
                        <a:rPr lang="en-US" sz="1800" b="1" i="0" u="none" strike="noStrike" dirty="0">
                          <a:solidFill>
                            <a:srgbClr val="000000"/>
                          </a:solidFill>
                          <a:effectLst>
                            <a:outerShdw blurRad="50800" dist="38100" dir="8100000" algn="tr" rotWithShape="0">
                              <a:prstClr val="black">
                                <a:alpha val="40000"/>
                              </a:prstClr>
                            </a:outerShdw>
                          </a:effectLst>
                          <a:latin typeface="Calibri"/>
                        </a:rPr>
                        <a:t>80%</a:t>
                      </a:r>
                    </a:p>
                  </a:txBody>
                  <a:tcPr marL="5271" marR="5271" marT="5271" marB="0" anchor="b">
                    <a:lnL>
                      <a:noFill/>
                    </a:lnL>
                    <a:lnR>
                      <a:noFill/>
                    </a:lnR>
                    <a:lnT>
                      <a:noFill/>
                    </a:lnT>
                    <a:lnB>
                      <a:noFill/>
                    </a:lnB>
                    <a:solidFill>
                      <a:srgbClr val="FFFF00"/>
                    </a:solidFill>
                  </a:tcPr>
                </a:tc>
                <a:tc>
                  <a:txBody>
                    <a:bodyPr/>
                    <a:lstStyle/>
                    <a:p>
                      <a:pPr algn="ctr" fontAlgn="b"/>
                      <a:r>
                        <a:rPr lang="en-US" sz="1800" b="1" i="0" u="none" strike="noStrike" dirty="0">
                          <a:solidFill>
                            <a:srgbClr val="000000"/>
                          </a:solidFill>
                          <a:effectLst>
                            <a:outerShdw blurRad="50800" dist="38100" dir="8100000" algn="tr" rotWithShape="0">
                              <a:prstClr val="black">
                                <a:alpha val="40000"/>
                              </a:prstClr>
                            </a:outerShdw>
                          </a:effectLst>
                          <a:latin typeface="Calibri"/>
                        </a:rPr>
                        <a:t>90%</a:t>
                      </a:r>
                    </a:p>
                  </a:txBody>
                  <a:tcPr marL="5271" marR="5271" marT="5271" marB="0" anchor="b">
                    <a:lnL>
                      <a:noFill/>
                    </a:lnL>
                    <a:lnR>
                      <a:noFill/>
                    </a:lnR>
                    <a:lnT>
                      <a:noFill/>
                    </a:lnT>
                    <a:lnB>
                      <a:noFill/>
                    </a:lnB>
                    <a:solidFill>
                      <a:srgbClr val="FFFF00"/>
                    </a:solidFill>
                  </a:tcPr>
                </a:tc>
                <a:tc>
                  <a:txBody>
                    <a:bodyPr/>
                    <a:lstStyle/>
                    <a:p>
                      <a:pPr algn="ctr" fontAlgn="b"/>
                      <a:r>
                        <a:rPr lang="en-US" sz="1800" b="1" i="0" u="none" strike="noStrike" dirty="0">
                          <a:solidFill>
                            <a:srgbClr val="000000"/>
                          </a:solidFill>
                          <a:effectLst>
                            <a:outerShdw blurRad="50800" dist="38100" dir="8100000" algn="tr" rotWithShape="0">
                              <a:prstClr val="black">
                                <a:alpha val="40000"/>
                              </a:prstClr>
                            </a:outerShdw>
                          </a:effectLst>
                          <a:latin typeface="Calibri"/>
                        </a:rPr>
                        <a:t>90%</a:t>
                      </a:r>
                    </a:p>
                  </a:txBody>
                  <a:tcPr marL="5271" marR="5271" marT="5271" marB="0" anchor="b">
                    <a:lnL>
                      <a:noFill/>
                    </a:lnL>
                    <a:lnR>
                      <a:noFill/>
                    </a:lnR>
                    <a:lnT>
                      <a:noFill/>
                    </a:lnT>
                    <a:lnB>
                      <a:noFill/>
                    </a:lnB>
                    <a:solidFill>
                      <a:srgbClr val="FFFF00"/>
                    </a:solidFill>
                  </a:tcPr>
                </a:tc>
                <a:tc>
                  <a:txBody>
                    <a:bodyPr/>
                    <a:lstStyle/>
                    <a:p>
                      <a:pPr algn="ctr" fontAlgn="b"/>
                      <a:r>
                        <a:rPr lang="en-US" sz="1800" b="1" i="0" u="none" strike="noStrike" dirty="0">
                          <a:solidFill>
                            <a:srgbClr val="000000"/>
                          </a:solidFill>
                          <a:effectLst>
                            <a:outerShdw blurRad="50800" dist="38100" dir="8100000" algn="tr" rotWithShape="0">
                              <a:prstClr val="black">
                                <a:alpha val="40000"/>
                              </a:prstClr>
                            </a:outerShdw>
                          </a:effectLst>
                          <a:latin typeface="Calibri"/>
                        </a:rPr>
                        <a:t>90%</a:t>
                      </a:r>
                    </a:p>
                  </a:txBody>
                  <a:tcPr marL="5271" marR="5271" marT="5271" marB="0" anchor="b">
                    <a:lnL>
                      <a:noFill/>
                    </a:lnL>
                    <a:lnR>
                      <a:noFill/>
                    </a:lnR>
                    <a:lnT>
                      <a:noFill/>
                    </a:lnT>
                    <a:lnB>
                      <a:noFill/>
                    </a:lnB>
                    <a:solidFill>
                      <a:srgbClr val="FFFF00"/>
                    </a:solidFill>
                  </a:tcPr>
                </a:tc>
                <a:tc>
                  <a:txBody>
                    <a:bodyPr/>
                    <a:lstStyle/>
                    <a:p>
                      <a:pPr algn="ctr" fontAlgn="b"/>
                      <a:r>
                        <a:rPr lang="en-US" sz="1800" b="1" i="0" u="none" strike="noStrike" dirty="0">
                          <a:solidFill>
                            <a:srgbClr val="000000"/>
                          </a:solidFill>
                          <a:effectLst>
                            <a:outerShdw blurRad="50800" dist="38100" dir="8100000" algn="tr" rotWithShape="0">
                              <a:prstClr val="black">
                                <a:alpha val="40000"/>
                              </a:prstClr>
                            </a:outerShdw>
                          </a:effectLst>
                          <a:latin typeface="Calibri"/>
                        </a:rPr>
                        <a:t>90%</a:t>
                      </a:r>
                    </a:p>
                  </a:txBody>
                  <a:tcPr marL="5271" marR="5271" marT="5271" marB="0" anchor="b">
                    <a:lnL>
                      <a:noFill/>
                    </a:lnL>
                    <a:lnR>
                      <a:noFill/>
                    </a:lnR>
                    <a:lnT>
                      <a:noFill/>
                    </a:lnT>
                    <a:lnB>
                      <a:noFill/>
                    </a:lnB>
                    <a:solidFill>
                      <a:srgbClr val="FFFF00"/>
                    </a:solidFill>
                  </a:tcPr>
                </a:tc>
              </a:tr>
              <a:tr h="192448">
                <a:tc>
                  <a:txBody>
                    <a:bodyPr/>
                    <a:lstStyle/>
                    <a:p>
                      <a:pPr algn="l" fontAlgn="b"/>
                      <a:endParaRPr lang="en-US" sz="800" b="0" i="0" u="none" strike="noStrike">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a:noFill/>
                    </a:lnT>
                    <a:lnB>
                      <a:noFill/>
                    </a:lnB>
                  </a:tcPr>
                </a:tc>
                <a:tc>
                  <a:txBody>
                    <a:bodyPr/>
                    <a:lstStyle/>
                    <a:p>
                      <a:pPr algn="l" fontAlgn="b"/>
                      <a:endParaRPr lang="en-US" sz="800" b="0" i="0" u="none" strike="noStrike">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a:noFill/>
                    </a:lnT>
                    <a:lnB>
                      <a:noFill/>
                    </a:lnB>
                  </a:tcPr>
                </a:tc>
                <a:tc>
                  <a:txBody>
                    <a:bodyPr/>
                    <a:lstStyle/>
                    <a:p>
                      <a:pPr algn="l" fontAlgn="b"/>
                      <a:endParaRPr lang="en-US" sz="800" b="0" i="0" u="none" strike="noStrike" dirty="0">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a:noFill/>
                    </a:lnT>
                    <a:lnB>
                      <a:noFill/>
                    </a:lnB>
                  </a:tcPr>
                </a:tc>
                <a:tc>
                  <a:txBody>
                    <a:bodyPr/>
                    <a:lstStyle/>
                    <a:p>
                      <a:pPr algn="l" fontAlgn="b"/>
                      <a:endParaRPr lang="en-US" sz="800" b="0" i="0" u="none" strike="noStrike">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a:noFill/>
                    </a:lnT>
                    <a:lnB>
                      <a:noFill/>
                    </a:lnB>
                  </a:tcPr>
                </a:tc>
                <a:tc>
                  <a:txBody>
                    <a:bodyPr/>
                    <a:lstStyle/>
                    <a:p>
                      <a:pPr algn="l" fontAlgn="b"/>
                      <a:endParaRPr lang="en-US" sz="800" b="0" i="0" u="none" strike="noStrike">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a:noFill/>
                    </a:lnT>
                    <a:lnB>
                      <a:noFill/>
                    </a:lnB>
                  </a:tcPr>
                </a:tc>
                <a:tc>
                  <a:txBody>
                    <a:bodyPr/>
                    <a:lstStyle/>
                    <a:p>
                      <a:pPr algn="l" fontAlgn="b"/>
                      <a:endParaRPr lang="en-US" sz="800" b="0" i="0" u="none" strike="noStrike">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a:noFill/>
                    </a:lnT>
                    <a:lnB>
                      <a:noFill/>
                    </a:lnB>
                  </a:tcPr>
                </a:tc>
                <a:tc>
                  <a:txBody>
                    <a:bodyPr/>
                    <a:lstStyle/>
                    <a:p>
                      <a:pPr algn="l" fontAlgn="b"/>
                      <a:endParaRPr lang="en-US" sz="800" b="0" i="0" u="none" strike="noStrike">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a:noFill/>
                    </a:lnT>
                    <a:lnB>
                      <a:noFill/>
                    </a:lnB>
                  </a:tcPr>
                </a:tc>
                <a:tc>
                  <a:txBody>
                    <a:bodyPr/>
                    <a:lstStyle/>
                    <a:p>
                      <a:pPr algn="l" fontAlgn="b"/>
                      <a:endParaRPr lang="en-US" sz="800" b="0" i="0" u="none" strike="noStrike" dirty="0">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a:noFill/>
                    </a:lnT>
                    <a:lnB>
                      <a:noFill/>
                    </a:lnB>
                  </a:tcPr>
                </a:tc>
                <a:tc>
                  <a:txBody>
                    <a:bodyPr/>
                    <a:lstStyle/>
                    <a:p>
                      <a:pPr algn="l" fontAlgn="b"/>
                      <a:endParaRPr lang="en-US" sz="800" b="0" i="0" u="none" strike="noStrike" dirty="0">
                        <a:solidFill>
                          <a:srgbClr val="000000"/>
                        </a:solidFill>
                        <a:effectLst>
                          <a:outerShdw blurRad="50800" dist="38100" dir="8100000" algn="tr" rotWithShape="0">
                            <a:prstClr val="black">
                              <a:alpha val="40000"/>
                            </a:prstClr>
                          </a:outerShdw>
                        </a:effectLst>
                        <a:latin typeface="Calibri"/>
                      </a:endParaRPr>
                    </a:p>
                  </a:txBody>
                  <a:tcPr marL="5271" marR="5271" marT="5271" marB="0" anchor="b">
                    <a:lnL>
                      <a:noFill/>
                    </a:lnL>
                    <a:lnR>
                      <a:noFill/>
                    </a:lnR>
                    <a:lnT>
                      <a:noFill/>
                    </a:lnT>
                    <a:lnB>
                      <a:noFill/>
                    </a:lnB>
                  </a:tcPr>
                </a:tc>
              </a:tr>
            </a:tbl>
          </a:graphicData>
        </a:graphic>
      </p:graphicFrame>
    </p:spTree>
  </p:cSld>
  <p:clrMapOvr>
    <a:masterClrMapping/>
  </p:clrMapOvr>
  <p:transition>
    <p:pull dir="d"/>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56103"/>
          <a:ext cx="9144000" cy="6473295"/>
        </p:xfrm>
        <a:graphic>
          <a:graphicData uri="http://schemas.openxmlformats.org/drawingml/2006/table">
            <a:tbl>
              <a:tblPr>
                <a:tableStyleId>{16D9F66E-5EB9-4882-86FB-DCBF35E3C3E4}</a:tableStyleId>
              </a:tblPr>
              <a:tblGrid>
                <a:gridCol w="671121"/>
                <a:gridCol w="1909014"/>
                <a:gridCol w="1321029"/>
                <a:gridCol w="1310709"/>
                <a:gridCol w="1321029"/>
                <a:gridCol w="1331351"/>
                <a:gridCol w="1279747"/>
              </a:tblGrid>
              <a:tr h="451355">
                <a:tc gridSpan="7">
                  <a:txBody>
                    <a:bodyPr/>
                    <a:lstStyle/>
                    <a:p>
                      <a:pPr algn="ctr" fontAlgn="ctr"/>
                      <a:r>
                        <a:rPr lang="en-US" sz="2800" u="none" strike="noStrike" dirty="0">
                          <a:solidFill>
                            <a:schemeClr val="accent2"/>
                          </a:solidFill>
                        </a:rPr>
                        <a:t>Required Assets for Starting the Operation</a:t>
                      </a:r>
                      <a:endParaRPr lang="en-US" sz="2800" b="1" i="0" u="none" strike="noStrike" dirty="0">
                        <a:solidFill>
                          <a:schemeClr val="accent2"/>
                        </a:solidFill>
                        <a:latin typeface="Calibri"/>
                      </a:endParaRPr>
                    </a:p>
                  </a:txBody>
                  <a:tcPr marL="5769" marR="5769" marT="5769" marB="0" anchor="ctr">
                    <a:solidFill>
                      <a:srgbClr val="FF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60383">
                <a:tc>
                  <a:txBody>
                    <a:bodyPr/>
                    <a:lstStyle/>
                    <a:p>
                      <a:pPr algn="l" fontAlgn="b"/>
                      <a:endParaRPr lang="en-US" sz="8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endParaRPr lang="en-US" sz="8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endParaRPr lang="en-US" sz="8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endParaRPr lang="en-US" sz="8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endParaRPr lang="en-US" sz="800" b="0" i="0" u="none" strike="noStrike" dirty="0">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endParaRPr lang="en-US" sz="800" b="0" i="0" u="none" strike="noStrike" dirty="0">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endParaRPr lang="en-US" sz="800" b="0" i="0" u="none" strike="noStrike" dirty="0">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r>
              <a:tr h="505718">
                <a:tc rowSpan="2">
                  <a:txBody>
                    <a:bodyPr/>
                    <a:lstStyle/>
                    <a:p>
                      <a:pPr algn="l" fontAlgn="ctr"/>
                      <a:r>
                        <a:rPr lang="en-US" sz="1600" u="none" strike="noStrike" dirty="0"/>
                        <a:t>Group #</a:t>
                      </a:r>
                      <a:endParaRPr lang="en-US" sz="1600" b="0" i="0" u="none" strike="noStrike" dirty="0">
                        <a:solidFill>
                          <a:srgbClr val="000000"/>
                        </a:solidFill>
                        <a:latin typeface="Calibri"/>
                      </a:endParaRPr>
                    </a:p>
                  </a:txBody>
                  <a:tcPr marL="5769" marR="5769" marT="5769" marB="0" anchor="ctr">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rowSpan="2">
                  <a:txBody>
                    <a:bodyPr/>
                    <a:lstStyle/>
                    <a:p>
                      <a:pPr algn="l" fontAlgn="ctr"/>
                      <a:r>
                        <a:rPr lang="en-US" sz="1600" u="none" strike="noStrike" dirty="0"/>
                        <a:t>Asset Group Description</a:t>
                      </a:r>
                      <a:endParaRPr lang="en-US" sz="1600" b="0" i="0" u="none" strike="noStrike" dirty="0">
                        <a:solidFill>
                          <a:srgbClr val="000000"/>
                        </a:solidFill>
                        <a:latin typeface="Calibri"/>
                      </a:endParaRPr>
                    </a:p>
                  </a:txBody>
                  <a:tcPr marL="5769" marR="5769" marT="5769" marB="0" anchor="ctr">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ctr" fontAlgn="b"/>
                      <a:r>
                        <a:rPr lang="en-US" sz="1600" u="none" strike="noStrike" dirty="0"/>
                        <a:t>Required Asset</a:t>
                      </a:r>
                      <a:endParaRPr lang="en-US" sz="1600" b="0" i="0" u="none" strike="noStrike" dirty="0">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ctr" fontAlgn="b"/>
                      <a:r>
                        <a:rPr lang="en-US" sz="1600" u="none" strike="noStrike" dirty="0"/>
                        <a:t>Yearly Depreciation</a:t>
                      </a:r>
                      <a:endParaRPr lang="en-US" sz="1600" b="0" i="0" u="none" strike="noStrike" dirty="0">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ctr" fontAlgn="b"/>
                      <a:r>
                        <a:rPr lang="en-US" sz="1600" u="none" strike="noStrike" dirty="0"/>
                        <a:t>Additional Assets</a:t>
                      </a:r>
                      <a:endParaRPr lang="en-US" sz="1600" b="0" i="0" u="none" strike="noStrike" dirty="0">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ctr" fontAlgn="b"/>
                      <a:r>
                        <a:rPr lang="en-US" sz="1600" u="none" strike="noStrike" dirty="0"/>
                        <a:t>Yearly Depreciation</a:t>
                      </a:r>
                      <a:endParaRPr lang="en-US" sz="1600" b="0" i="0" u="none" strike="noStrike" dirty="0">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ctr" fontAlgn="b"/>
                      <a:r>
                        <a:rPr lang="en-US" sz="1600" u="none" strike="noStrike" dirty="0"/>
                        <a:t>Number of Years</a:t>
                      </a:r>
                      <a:endParaRPr lang="en-US" sz="1600" b="0" i="0" u="none" strike="noStrike" dirty="0">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r>
              <a:tr h="360383">
                <a:tc vMerge="1">
                  <a:txBody>
                    <a:bodyPr/>
                    <a:lstStyle/>
                    <a:p>
                      <a:endParaRPr lang="en-US"/>
                    </a:p>
                  </a:txBody>
                  <a:tcPr/>
                </a:tc>
                <a:tc vMerge="1">
                  <a:txBody>
                    <a:bodyPr/>
                    <a:lstStyle/>
                    <a:p>
                      <a:endParaRPr lang="en-US"/>
                    </a:p>
                  </a:txBody>
                  <a:tcPr/>
                </a:tc>
                <a:tc>
                  <a:txBody>
                    <a:bodyPr/>
                    <a:lstStyle/>
                    <a:p>
                      <a:pPr algn="ctr" fontAlgn="b"/>
                      <a:r>
                        <a:rPr lang="en-US" sz="1600" u="none" strike="noStrike" dirty="0"/>
                        <a:t>Year 1-5</a:t>
                      </a:r>
                      <a:endParaRPr lang="en-US" sz="1600" b="0" i="0" u="none" strike="noStrike" dirty="0">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ctr" fontAlgn="b"/>
                      <a:r>
                        <a:rPr lang="en-US" sz="1600" u="none" strike="noStrike" dirty="0"/>
                        <a:t>Year 1-5</a:t>
                      </a:r>
                      <a:endParaRPr lang="en-US" sz="1600" b="0" i="0" u="none" strike="noStrike" dirty="0">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ctr" fontAlgn="b"/>
                      <a:r>
                        <a:rPr lang="en-US" sz="1600" u="none" strike="noStrike" dirty="0"/>
                        <a:t>Year 6-8</a:t>
                      </a:r>
                      <a:endParaRPr lang="en-US" sz="1600" b="0" i="0" u="none" strike="noStrike" dirty="0">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ctr" fontAlgn="b"/>
                      <a:r>
                        <a:rPr lang="en-US" sz="1600" u="none" strike="noStrike" dirty="0"/>
                        <a:t>Year 6-8</a:t>
                      </a:r>
                      <a:endParaRPr lang="en-US" sz="1600" b="0" i="0" u="none" strike="noStrike" dirty="0">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ctr" fontAlgn="b"/>
                      <a:r>
                        <a:rPr lang="en-US" sz="1600" u="none" strike="noStrike" dirty="0"/>
                        <a:t>Depreciated</a:t>
                      </a:r>
                      <a:endParaRPr lang="en-US" sz="1600" b="0" i="0" u="none" strike="noStrike" dirty="0">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r>
              <a:tr h="360383">
                <a:tc>
                  <a:txBody>
                    <a:bodyPr/>
                    <a:lstStyle/>
                    <a:p>
                      <a:pPr algn="l" fontAlgn="b"/>
                      <a:r>
                        <a:rPr lang="en-US" sz="1600" u="none" strike="noStrike"/>
                        <a:t>1</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dirty="0"/>
                        <a:t>Land</a:t>
                      </a:r>
                      <a:endParaRPr lang="en-US" sz="1600" b="0" i="0" u="none" strike="noStrike" dirty="0">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dirty="0"/>
                        <a:t> </a:t>
                      </a:r>
                      <a:endParaRPr lang="en-US" sz="1600" b="0" i="0" u="none" strike="noStrike" dirty="0">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dirty="0"/>
                        <a:t> </a:t>
                      </a:r>
                      <a:endParaRPr lang="en-US" sz="1600" b="0" i="0" u="none" strike="noStrike" dirty="0">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r>
              <a:tr h="360383">
                <a:tc>
                  <a:txBody>
                    <a:bodyPr/>
                    <a:lstStyle/>
                    <a:p>
                      <a:pPr algn="l" fontAlgn="b"/>
                      <a:r>
                        <a:rPr lang="en-US" sz="1600" u="none" strike="noStrike"/>
                        <a:t>2</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Buildings</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dirty="0"/>
                        <a:t> </a:t>
                      </a:r>
                      <a:endParaRPr lang="en-US" sz="1600" b="0" i="0" u="none" strike="noStrike" dirty="0">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r>
              <a:tr h="360383">
                <a:tc>
                  <a:txBody>
                    <a:bodyPr/>
                    <a:lstStyle/>
                    <a:p>
                      <a:pPr algn="l" fontAlgn="b"/>
                      <a:r>
                        <a:rPr lang="en-US" sz="1600" u="none" strike="noStrike"/>
                        <a:t>3</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Medical Equipment</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dirty="0"/>
                        <a:t> </a:t>
                      </a:r>
                      <a:endParaRPr lang="en-US" sz="1600" b="0" i="0" u="none" strike="noStrike" dirty="0">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r>
              <a:tr h="505718">
                <a:tc>
                  <a:txBody>
                    <a:bodyPr/>
                    <a:lstStyle/>
                    <a:p>
                      <a:pPr algn="l" fontAlgn="b"/>
                      <a:r>
                        <a:rPr lang="en-US" sz="1600" u="none" strike="noStrike"/>
                        <a:t>4</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Electro-Mechanical Plant</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dirty="0"/>
                        <a:t> </a:t>
                      </a:r>
                      <a:endParaRPr lang="en-US" sz="1600" b="0" i="0" u="none" strike="noStrike" dirty="0">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r>
              <a:tr h="505718">
                <a:tc>
                  <a:txBody>
                    <a:bodyPr/>
                    <a:lstStyle/>
                    <a:p>
                      <a:pPr algn="l" fontAlgn="b"/>
                      <a:r>
                        <a:rPr lang="en-US" sz="1600" u="none" strike="noStrike"/>
                        <a:t>5</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Information System</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dirty="0"/>
                        <a:t> </a:t>
                      </a:r>
                      <a:endParaRPr lang="en-US" sz="1600" b="0" i="0" u="none" strike="noStrike" dirty="0">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r>
              <a:tr h="360383">
                <a:tc>
                  <a:txBody>
                    <a:bodyPr/>
                    <a:lstStyle/>
                    <a:p>
                      <a:pPr algn="l" fontAlgn="b"/>
                      <a:r>
                        <a:rPr lang="en-US" sz="1600" u="none" strike="noStrike"/>
                        <a:t>6</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Furniture</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dirty="0"/>
                        <a:t> </a:t>
                      </a:r>
                      <a:endParaRPr lang="en-US" sz="1600" b="0" i="0" u="none" strike="noStrike" dirty="0">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r>
              <a:tr h="360383">
                <a:tc>
                  <a:txBody>
                    <a:bodyPr/>
                    <a:lstStyle/>
                    <a:p>
                      <a:pPr algn="l" fontAlgn="b"/>
                      <a:r>
                        <a:rPr lang="en-US" sz="1600" u="none" strike="noStrike"/>
                        <a:t>7</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Structuring Cost</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dirty="0"/>
                        <a:t> </a:t>
                      </a:r>
                      <a:endParaRPr lang="en-US" sz="1600" b="0" i="0" u="none" strike="noStrike" dirty="0">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r>
              <a:tr h="755621">
                <a:tc>
                  <a:txBody>
                    <a:bodyPr/>
                    <a:lstStyle/>
                    <a:p>
                      <a:pPr algn="l" fontAlgn="b"/>
                      <a:r>
                        <a:rPr lang="en-US" sz="1600" u="none" strike="noStrike"/>
                        <a:t>8</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Pre Operating Consulting &amp; Related Expenses</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dirty="0"/>
                        <a:t> </a:t>
                      </a:r>
                      <a:endParaRPr lang="en-US" sz="1600" b="0" i="0" u="none" strike="noStrike" dirty="0">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dirty="0"/>
                        <a:t> </a:t>
                      </a:r>
                      <a:endParaRPr lang="en-US" sz="1600" b="0" i="0" u="none" strike="noStrike" dirty="0">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r>
              <a:tr h="360383">
                <a:tc>
                  <a:txBody>
                    <a:bodyPr/>
                    <a:lstStyle/>
                    <a:p>
                      <a:pPr algn="l" fontAlgn="b"/>
                      <a:r>
                        <a:rPr lang="en-US" sz="1600" u="none" strike="noStrike"/>
                        <a:t>9</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Food Elevator</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dirty="0"/>
                        <a:t> </a:t>
                      </a:r>
                      <a:endParaRPr lang="en-US" sz="1600" b="0" i="0" u="none" strike="noStrike" dirty="0">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r>
              <a:tr h="360383">
                <a:tc>
                  <a:txBody>
                    <a:bodyPr/>
                    <a:lstStyle/>
                    <a:p>
                      <a:pPr algn="l" fontAlgn="b"/>
                      <a:r>
                        <a:rPr lang="en-US" sz="1600" u="none" strike="noStrike"/>
                        <a:t>10</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Vehicles</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a:t> </a:t>
                      </a:r>
                      <a:endParaRPr lang="en-US" sz="1600" b="0" i="0" u="none" strike="noStrike">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c>
                  <a:txBody>
                    <a:bodyPr/>
                    <a:lstStyle/>
                    <a:p>
                      <a:pPr algn="l" fontAlgn="b"/>
                      <a:r>
                        <a:rPr lang="en-US" sz="1600" u="none" strike="noStrike" dirty="0"/>
                        <a:t> </a:t>
                      </a:r>
                      <a:endParaRPr lang="en-US" sz="1600" b="0" i="0" u="none" strike="noStrike" dirty="0">
                        <a:solidFill>
                          <a:srgbClr val="000000"/>
                        </a:solidFill>
                        <a:latin typeface="Calibri"/>
                      </a:endParaRPr>
                    </a:p>
                  </a:txBody>
                  <a:tcPr marL="5769" marR="5769" marT="5769" marB="0" anchor="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tcPr>
                </a:tc>
              </a:tr>
              <a:tr h="505718">
                <a:tc>
                  <a:txBody>
                    <a:bodyPr/>
                    <a:lstStyle/>
                    <a:p>
                      <a:pPr algn="l" fontAlgn="b"/>
                      <a:r>
                        <a:rPr lang="en-US" sz="1600" b="1" u="none" strike="noStrike" dirty="0"/>
                        <a:t> </a:t>
                      </a:r>
                      <a:endParaRPr lang="en-US" sz="1600" b="1" i="0" u="none" strike="noStrike" dirty="0">
                        <a:solidFill>
                          <a:srgbClr val="000000"/>
                        </a:solidFill>
                        <a:latin typeface="Calibri"/>
                      </a:endParaRPr>
                    </a:p>
                  </a:txBody>
                  <a:tcPr marL="5769" marR="5769" marT="5769" marB="0" anchor="b">
                    <a:solidFill>
                      <a:srgbClr val="FFFF00"/>
                    </a:solidFill>
                  </a:tcPr>
                </a:tc>
                <a:tc>
                  <a:txBody>
                    <a:bodyPr/>
                    <a:lstStyle/>
                    <a:p>
                      <a:pPr algn="l" fontAlgn="b"/>
                      <a:r>
                        <a:rPr lang="en-US" sz="1600" b="1" u="none" strike="noStrike" dirty="0"/>
                        <a:t>Total Assets Investment</a:t>
                      </a:r>
                      <a:endParaRPr lang="en-US" sz="1600" b="1" i="0" u="none" strike="noStrike" dirty="0">
                        <a:solidFill>
                          <a:srgbClr val="000000"/>
                        </a:solidFill>
                        <a:latin typeface="Calibri"/>
                      </a:endParaRPr>
                    </a:p>
                  </a:txBody>
                  <a:tcPr marL="5769" marR="5769" marT="5769" marB="0" anchor="b">
                    <a:solidFill>
                      <a:srgbClr val="FFFF00"/>
                    </a:solidFill>
                  </a:tcPr>
                </a:tc>
                <a:tc>
                  <a:txBody>
                    <a:bodyPr/>
                    <a:lstStyle/>
                    <a:p>
                      <a:pPr algn="l" fontAlgn="b"/>
                      <a:r>
                        <a:rPr lang="en-US" sz="1600" b="1" u="none" strike="noStrike" dirty="0"/>
                        <a:t> </a:t>
                      </a:r>
                      <a:endParaRPr lang="en-US" sz="1600" b="1" i="0" u="none" strike="noStrike" dirty="0">
                        <a:solidFill>
                          <a:srgbClr val="000000"/>
                        </a:solidFill>
                        <a:latin typeface="Calibri"/>
                      </a:endParaRPr>
                    </a:p>
                  </a:txBody>
                  <a:tcPr marL="5769" marR="5769" marT="5769" marB="0" anchor="b">
                    <a:solidFill>
                      <a:srgbClr val="FFFF00"/>
                    </a:solidFill>
                  </a:tcPr>
                </a:tc>
                <a:tc>
                  <a:txBody>
                    <a:bodyPr/>
                    <a:lstStyle/>
                    <a:p>
                      <a:pPr algn="l" fontAlgn="b"/>
                      <a:r>
                        <a:rPr lang="en-US" sz="1600" b="1" u="none" strike="noStrike" dirty="0"/>
                        <a:t> </a:t>
                      </a:r>
                      <a:endParaRPr lang="en-US" sz="1600" b="1" i="0" u="none" strike="noStrike" dirty="0">
                        <a:solidFill>
                          <a:srgbClr val="000000"/>
                        </a:solidFill>
                        <a:latin typeface="Calibri"/>
                      </a:endParaRPr>
                    </a:p>
                  </a:txBody>
                  <a:tcPr marL="5769" marR="5769" marT="5769" marB="0" anchor="b">
                    <a:solidFill>
                      <a:srgbClr val="FFFF00"/>
                    </a:solidFill>
                  </a:tcPr>
                </a:tc>
                <a:tc>
                  <a:txBody>
                    <a:bodyPr/>
                    <a:lstStyle/>
                    <a:p>
                      <a:pPr algn="l" fontAlgn="b"/>
                      <a:r>
                        <a:rPr lang="en-US" sz="1600" b="1" u="none" strike="noStrike" dirty="0"/>
                        <a:t> </a:t>
                      </a:r>
                      <a:endParaRPr lang="en-US" sz="1600" b="1" i="0" u="none" strike="noStrike" dirty="0">
                        <a:solidFill>
                          <a:srgbClr val="000000"/>
                        </a:solidFill>
                        <a:latin typeface="Calibri"/>
                      </a:endParaRPr>
                    </a:p>
                  </a:txBody>
                  <a:tcPr marL="5769" marR="5769" marT="5769" marB="0" anchor="b">
                    <a:solidFill>
                      <a:srgbClr val="FFFF00"/>
                    </a:solidFill>
                  </a:tcPr>
                </a:tc>
                <a:tc>
                  <a:txBody>
                    <a:bodyPr/>
                    <a:lstStyle/>
                    <a:p>
                      <a:pPr algn="l" fontAlgn="b"/>
                      <a:r>
                        <a:rPr lang="en-US" sz="1600" b="1" u="none" strike="noStrike" dirty="0"/>
                        <a:t> </a:t>
                      </a:r>
                      <a:endParaRPr lang="en-US" sz="1600" b="1" i="0" u="none" strike="noStrike" dirty="0">
                        <a:solidFill>
                          <a:srgbClr val="000000"/>
                        </a:solidFill>
                        <a:latin typeface="Calibri"/>
                      </a:endParaRPr>
                    </a:p>
                  </a:txBody>
                  <a:tcPr marL="5769" marR="5769" marT="5769" marB="0" anchor="b">
                    <a:solidFill>
                      <a:srgbClr val="FFFF00"/>
                    </a:solidFill>
                  </a:tcPr>
                </a:tc>
                <a:tc>
                  <a:txBody>
                    <a:bodyPr/>
                    <a:lstStyle/>
                    <a:p>
                      <a:pPr algn="l" fontAlgn="b"/>
                      <a:r>
                        <a:rPr lang="en-US" sz="1600" b="1" u="none" strike="noStrike" dirty="0"/>
                        <a:t> </a:t>
                      </a:r>
                      <a:endParaRPr lang="en-US" sz="1600" b="1" i="0" u="none" strike="noStrike" dirty="0">
                        <a:solidFill>
                          <a:srgbClr val="000000"/>
                        </a:solidFill>
                        <a:latin typeface="Calibri"/>
                      </a:endParaRPr>
                    </a:p>
                  </a:txBody>
                  <a:tcPr marL="5769" marR="5769" marT="5769" marB="0" anchor="b">
                    <a:solidFill>
                      <a:srgbClr val="FFFF00"/>
                    </a:solidFill>
                  </a:tcPr>
                </a:tc>
              </a:tr>
            </a:tbl>
          </a:graphicData>
        </a:graphic>
      </p:graphicFrame>
    </p:spTree>
  </p:cSld>
  <p:clrMapOvr>
    <a:masterClrMapping/>
  </p:clrMapOvr>
  <p:transition>
    <p:wedg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304800" y="0"/>
          <a:ext cx="8610599" cy="6530339"/>
        </p:xfrm>
        <a:graphic>
          <a:graphicData uri="http://schemas.openxmlformats.org/drawingml/2006/table">
            <a:tbl>
              <a:tblPr firstRow="1" bandRow="1">
                <a:tableStyleId>{D7AC3CCA-C797-4891-BE02-D94E43425B78}</a:tableStyleId>
              </a:tblPr>
              <a:tblGrid>
                <a:gridCol w="399413"/>
                <a:gridCol w="1443314"/>
                <a:gridCol w="882025"/>
                <a:gridCol w="882025"/>
                <a:gridCol w="801841"/>
                <a:gridCol w="882025"/>
                <a:gridCol w="882025"/>
                <a:gridCol w="801841"/>
                <a:gridCol w="882025"/>
                <a:gridCol w="754065"/>
              </a:tblGrid>
              <a:tr h="360643">
                <a:tc gridSpan="10">
                  <a:txBody>
                    <a:bodyPr/>
                    <a:lstStyle/>
                    <a:p>
                      <a:pPr algn="ctr"/>
                      <a:r>
                        <a:rPr lang="en-US" dirty="0" smtClean="0"/>
                        <a:t>Cost of Hospital Services</a:t>
                      </a: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728796">
                <a:tc>
                  <a:txBody>
                    <a:bodyPr/>
                    <a:lstStyle/>
                    <a:p>
                      <a:pPr algn="ctr" fontAlgn="ctr"/>
                      <a:r>
                        <a:rPr lang="en-US" sz="1600" u="none" strike="noStrike" dirty="0"/>
                        <a:t>Item #</a:t>
                      </a:r>
                      <a:endParaRPr lang="en-US" sz="1600" b="0" i="0" u="none" strike="noStrike" dirty="0">
                        <a:solidFill>
                          <a:srgbClr val="000000"/>
                        </a:solidFill>
                        <a:latin typeface="Calibri"/>
                      </a:endParaRPr>
                    </a:p>
                  </a:txBody>
                  <a:tcPr marL="7620" marR="7620" marT="7620" marB="0" anchor="ctr">
                    <a:solidFill>
                      <a:srgbClr val="FFFF00"/>
                    </a:solidFill>
                  </a:tcPr>
                </a:tc>
                <a:tc>
                  <a:txBody>
                    <a:bodyPr/>
                    <a:lstStyle/>
                    <a:p>
                      <a:pPr algn="ctr" fontAlgn="ctr"/>
                      <a:r>
                        <a:rPr lang="en-US" sz="1600" u="none" strike="noStrike" dirty="0"/>
                        <a:t>Type of Cost</a:t>
                      </a:r>
                      <a:endParaRPr lang="en-US" sz="1600" b="0" i="0" u="none" strike="noStrike" dirty="0">
                        <a:solidFill>
                          <a:srgbClr val="000000"/>
                        </a:solidFill>
                        <a:latin typeface="Calibri"/>
                      </a:endParaRPr>
                    </a:p>
                  </a:txBody>
                  <a:tcPr marL="7620" marR="7620" marT="7620" marB="0" anchor="ctr">
                    <a:solidFill>
                      <a:srgbClr val="FFFF00"/>
                    </a:solidFill>
                  </a:tcPr>
                </a:tc>
                <a:tc>
                  <a:txBody>
                    <a:bodyPr/>
                    <a:lstStyle/>
                    <a:p>
                      <a:pPr algn="ctr" fontAlgn="ctr"/>
                      <a:r>
                        <a:rPr lang="en-US" sz="1600" u="none" strike="noStrike" dirty="0"/>
                        <a:t>Year 1</a:t>
                      </a:r>
                      <a:endParaRPr lang="en-US" sz="1600" b="0" i="0" u="none" strike="noStrike" dirty="0">
                        <a:solidFill>
                          <a:srgbClr val="000000"/>
                        </a:solidFill>
                        <a:latin typeface="Calibri"/>
                      </a:endParaRPr>
                    </a:p>
                  </a:txBody>
                  <a:tcPr marL="7620" marR="7620" marT="7620" marB="0" anchor="ctr">
                    <a:solidFill>
                      <a:srgbClr val="FFFF00"/>
                    </a:solidFill>
                  </a:tcPr>
                </a:tc>
                <a:tc>
                  <a:txBody>
                    <a:bodyPr/>
                    <a:lstStyle/>
                    <a:p>
                      <a:pPr algn="ctr" fontAlgn="ctr"/>
                      <a:r>
                        <a:rPr lang="en-US" sz="1600" u="none" strike="noStrike" dirty="0"/>
                        <a:t>Year 2</a:t>
                      </a:r>
                      <a:endParaRPr lang="en-US" sz="1600" b="0" i="0" u="none" strike="noStrike" dirty="0">
                        <a:solidFill>
                          <a:srgbClr val="000000"/>
                        </a:solidFill>
                        <a:latin typeface="Calibri"/>
                      </a:endParaRPr>
                    </a:p>
                  </a:txBody>
                  <a:tcPr marL="7620" marR="7620" marT="7620" marB="0" anchor="ctr">
                    <a:solidFill>
                      <a:srgbClr val="FFFF00"/>
                    </a:solidFill>
                  </a:tcPr>
                </a:tc>
                <a:tc>
                  <a:txBody>
                    <a:bodyPr/>
                    <a:lstStyle/>
                    <a:p>
                      <a:pPr algn="ctr" fontAlgn="ctr"/>
                      <a:r>
                        <a:rPr lang="en-US" sz="1600" u="none" strike="noStrike" dirty="0"/>
                        <a:t>Year 3</a:t>
                      </a:r>
                      <a:endParaRPr lang="en-US" sz="1600" b="0" i="0" u="none" strike="noStrike" dirty="0">
                        <a:solidFill>
                          <a:srgbClr val="000000"/>
                        </a:solidFill>
                        <a:latin typeface="Calibri"/>
                      </a:endParaRPr>
                    </a:p>
                  </a:txBody>
                  <a:tcPr marL="7620" marR="7620" marT="7620" marB="0" anchor="ctr">
                    <a:solidFill>
                      <a:srgbClr val="FFFF00"/>
                    </a:solidFill>
                  </a:tcPr>
                </a:tc>
                <a:tc>
                  <a:txBody>
                    <a:bodyPr/>
                    <a:lstStyle/>
                    <a:p>
                      <a:pPr algn="ctr" fontAlgn="ctr"/>
                      <a:r>
                        <a:rPr lang="en-US" sz="1600" u="none" strike="noStrike" dirty="0"/>
                        <a:t>Year 4</a:t>
                      </a:r>
                      <a:endParaRPr lang="en-US" sz="1600" b="0" i="0" u="none" strike="noStrike" dirty="0">
                        <a:solidFill>
                          <a:srgbClr val="000000"/>
                        </a:solidFill>
                        <a:latin typeface="Calibri"/>
                      </a:endParaRPr>
                    </a:p>
                  </a:txBody>
                  <a:tcPr marL="7620" marR="7620" marT="7620" marB="0" anchor="ctr">
                    <a:solidFill>
                      <a:srgbClr val="FFFF00"/>
                    </a:solidFill>
                  </a:tcPr>
                </a:tc>
                <a:tc>
                  <a:txBody>
                    <a:bodyPr/>
                    <a:lstStyle/>
                    <a:p>
                      <a:pPr algn="ctr" fontAlgn="ctr"/>
                      <a:r>
                        <a:rPr lang="en-US" sz="1600" u="none" strike="noStrike" dirty="0"/>
                        <a:t>Year 5</a:t>
                      </a:r>
                      <a:endParaRPr lang="en-US" sz="1600" b="0" i="0" u="none" strike="noStrike" dirty="0">
                        <a:solidFill>
                          <a:srgbClr val="000000"/>
                        </a:solidFill>
                        <a:latin typeface="Calibri"/>
                      </a:endParaRPr>
                    </a:p>
                  </a:txBody>
                  <a:tcPr marL="7620" marR="7620" marT="7620" marB="0" anchor="ctr">
                    <a:solidFill>
                      <a:srgbClr val="FFFF00"/>
                    </a:solidFill>
                  </a:tcPr>
                </a:tc>
                <a:tc>
                  <a:txBody>
                    <a:bodyPr/>
                    <a:lstStyle/>
                    <a:p>
                      <a:pPr algn="ctr" fontAlgn="ctr"/>
                      <a:r>
                        <a:rPr lang="en-US" sz="1600" u="none" strike="noStrike" dirty="0"/>
                        <a:t>Year 6</a:t>
                      </a:r>
                      <a:endParaRPr lang="en-US" sz="1600" b="0" i="0" u="none" strike="noStrike" dirty="0">
                        <a:solidFill>
                          <a:srgbClr val="000000"/>
                        </a:solidFill>
                        <a:latin typeface="Calibri"/>
                      </a:endParaRPr>
                    </a:p>
                  </a:txBody>
                  <a:tcPr marL="7620" marR="7620" marT="7620" marB="0" anchor="ctr">
                    <a:solidFill>
                      <a:srgbClr val="FFFF00"/>
                    </a:solidFill>
                  </a:tcPr>
                </a:tc>
                <a:tc>
                  <a:txBody>
                    <a:bodyPr/>
                    <a:lstStyle/>
                    <a:p>
                      <a:pPr algn="ctr" fontAlgn="ctr"/>
                      <a:r>
                        <a:rPr lang="en-US" sz="1600" u="none" strike="noStrike" dirty="0"/>
                        <a:t>Year 7</a:t>
                      </a:r>
                      <a:endParaRPr lang="en-US" sz="1600" b="0" i="0" u="none" strike="noStrike" dirty="0">
                        <a:solidFill>
                          <a:srgbClr val="000000"/>
                        </a:solidFill>
                        <a:latin typeface="Calibri"/>
                      </a:endParaRPr>
                    </a:p>
                  </a:txBody>
                  <a:tcPr marL="7620" marR="7620" marT="7620" marB="0" anchor="ctr">
                    <a:solidFill>
                      <a:srgbClr val="FFFF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u="none" strike="noStrike"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US" sz="1600" u="none" strike="noStrike" dirty="0" smtClean="0"/>
                        <a:t>Year 8</a:t>
                      </a:r>
                    </a:p>
                    <a:p>
                      <a:pPr algn="ctr"/>
                      <a:endParaRPr lang="en-US" sz="1600" dirty="0"/>
                    </a:p>
                  </a:txBody>
                  <a:tcPr marL="7620" marR="7620" marT="7620" marB="0" anchor="ctr">
                    <a:solidFill>
                      <a:srgbClr val="FFFF00"/>
                    </a:solidFill>
                  </a:tcPr>
                </a:tc>
              </a:tr>
              <a:tr h="348949">
                <a:tc>
                  <a:txBody>
                    <a:bodyPr/>
                    <a:lstStyle/>
                    <a:p>
                      <a:pPr algn="ctr" fontAlgn="ctr"/>
                      <a:r>
                        <a:rPr lang="en-US" sz="1800" u="none" strike="noStrike" dirty="0"/>
                        <a:t>1</a:t>
                      </a:r>
                      <a:endParaRPr lang="en-US" sz="1800" b="0" i="0" u="none" strike="noStrike" dirty="0">
                        <a:solidFill>
                          <a:srgbClr val="000000"/>
                        </a:solidFill>
                        <a:latin typeface="Calibri"/>
                      </a:endParaRPr>
                    </a:p>
                  </a:txBody>
                  <a:tcPr marL="7620" marR="7620" marT="7620" marB="0" anchor="ctr"/>
                </a:tc>
                <a:tc>
                  <a:txBody>
                    <a:bodyPr/>
                    <a:lstStyle/>
                    <a:p>
                      <a:pPr algn="l" fontAlgn="ctr"/>
                      <a:r>
                        <a:rPr lang="en-US" sz="1800" u="none" strike="noStrike" dirty="0"/>
                        <a:t>Pharmacy</a:t>
                      </a:r>
                      <a:endParaRPr lang="en-US" sz="1800" b="0" i="0" u="none" strike="noStrike" dirty="0">
                        <a:solidFill>
                          <a:srgbClr val="000000"/>
                        </a:solidFill>
                        <a:latin typeface="Calibri"/>
                      </a:endParaRPr>
                    </a:p>
                  </a:txBody>
                  <a:tcPr marL="7620" marR="7620" marT="7620" marB="0" anchor="ct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tc>
              </a:tr>
              <a:tr h="481530">
                <a:tc>
                  <a:txBody>
                    <a:bodyPr/>
                    <a:lstStyle/>
                    <a:p>
                      <a:pPr algn="ctr" fontAlgn="ctr"/>
                      <a:r>
                        <a:rPr lang="en-US" sz="1800" u="none" strike="noStrike"/>
                        <a:t>2</a:t>
                      </a:r>
                      <a:endParaRPr lang="en-US" sz="1800" b="0" i="0" u="none" strike="noStrike">
                        <a:solidFill>
                          <a:srgbClr val="000000"/>
                        </a:solidFill>
                        <a:latin typeface="Calibri"/>
                      </a:endParaRPr>
                    </a:p>
                  </a:txBody>
                  <a:tcPr marL="7620" marR="7620" marT="7620" marB="0" anchor="ctr"/>
                </a:tc>
                <a:tc>
                  <a:txBody>
                    <a:bodyPr/>
                    <a:lstStyle/>
                    <a:p>
                      <a:pPr algn="l" fontAlgn="ctr"/>
                      <a:r>
                        <a:rPr lang="en-US" sz="1800" u="none" strike="noStrike" dirty="0"/>
                        <a:t>Medical Supplies</a:t>
                      </a:r>
                      <a:endParaRPr lang="en-US" sz="1800" b="0" i="0" u="none" strike="noStrike" dirty="0">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tc>
              </a:tr>
              <a:tr h="324797">
                <a:tc>
                  <a:txBody>
                    <a:bodyPr/>
                    <a:lstStyle/>
                    <a:p>
                      <a:pPr algn="ctr" fontAlgn="ctr"/>
                      <a:r>
                        <a:rPr lang="en-US" sz="1800" u="none" strike="noStrike"/>
                        <a:t>3</a:t>
                      </a:r>
                      <a:endParaRPr lang="en-US" sz="1800" b="0" i="0" u="none" strike="noStrike">
                        <a:solidFill>
                          <a:srgbClr val="000000"/>
                        </a:solidFill>
                        <a:latin typeface="Calibri"/>
                      </a:endParaRPr>
                    </a:p>
                  </a:txBody>
                  <a:tcPr marL="7620" marR="7620" marT="7620" marB="0" anchor="ctr"/>
                </a:tc>
                <a:tc>
                  <a:txBody>
                    <a:bodyPr/>
                    <a:lstStyle/>
                    <a:p>
                      <a:pPr algn="l" fontAlgn="ctr"/>
                      <a:r>
                        <a:rPr lang="en-US" sz="1800" u="none" strike="noStrike" dirty="0"/>
                        <a:t>Food</a:t>
                      </a:r>
                      <a:endParaRPr lang="en-US" sz="1800" b="0" i="0" u="none" strike="noStrike" dirty="0">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tc>
              </a:tr>
              <a:tr h="481530">
                <a:tc>
                  <a:txBody>
                    <a:bodyPr/>
                    <a:lstStyle/>
                    <a:p>
                      <a:pPr algn="ctr" fontAlgn="ctr"/>
                      <a:r>
                        <a:rPr lang="en-US" sz="1800" u="none" strike="noStrike"/>
                        <a:t>4</a:t>
                      </a:r>
                      <a:endParaRPr lang="en-US" sz="1800" b="0" i="0" u="none" strike="noStrike">
                        <a:solidFill>
                          <a:srgbClr val="000000"/>
                        </a:solidFill>
                        <a:latin typeface="Calibri"/>
                      </a:endParaRPr>
                    </a:p>
                  </a:txBody>
                  <a:tcPr marL="7620" marR="7620" marT="7620" marB="0" anchor="ctr"/>
                </a:tc>
                <a:tc>
                  <a:txBody>
                    <a:bodyPr/>
                    <a:lstStyle/>
                    <a:p>
                      <a:pPr algn="l" fontAlgn="ctr"/>
                      <a:r>
                        <a:rPr lang="en-US" sz="1800" u="none" strike="noStrike" dirty="0"/>
                        <a:t>Other Expenses</a:t>
                      </a:r>
                      <a:endParaRPr lang="en-US" sz="1800" b="0" i="0" u="none" strike="noStrike" dirty="0">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tc>
              </a:tr>
              <a:tr h="309233">
                <a:tc>
                  <a:txBody>
                    <a:bodyPr/>
                    <a:lstStyle/>
                    <a:p>
                      <a:pPr algn="l" fontAlgn="ctr"/>
                      <a:endParaRPr lang="en-US" sz="1800" b="0" i="0" u="none" strike="noStrike" dirty="0">
                        <a:solidFill>
                          <a:srgbClr val="000000"/>
                        </a:solidFill>
                        <a:latin typeface="Calibri"/>
                      </a:endParaRPr>
                    </a:p>
                  </a:txBody>
                  <a:tcPr marL="7620" marR="7620" marT="7620" marB="0" anchor="ctr"/>
                </a:tc>
                <a:tc>
                  <a:txBody>
                    <a:bodyPr/>
                    <a:lstStyle/>
                    <a:p>
                      <a:pPr algn="l" fontAlgn="ctr"/>
                      <a:r>
                        <a:rPr lang="en-US" sz="1800" u="none" strike="noStrike" dirty="0"/>
                        <a:t> </a:t>
                      </a:r>
                      <a:endParaRPr lang="en-US" sz="1800" b="0" i="0" u="none" strike="noStrike" dirty="0">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tc>
              </a:tr>
              <a:tr h="718997">
                <a:tc>
                  <a:txBody>
                    <a:bodyPr/>
                    <a:lstStyle/>
                    <a:p>
                      <a:pPr algn="l" fontAlgn="ctr"/>
                      <a:endParaRPr lang="en-US" sz="1800" b="0" i="0" u="none" strike="noStrike" dirty="0">
                        <a:solidFill>
                          <a:srgbClr val="000000"/>
                        </a:solidFill>
                        <a:latin typeface="Calibri"/>
                      </a:endParaRPr>
                    </a:p>
                  </a:txBody>
                  <a:tcPr marL="7620" marR="7620" marT="7620" marB="0" anchor="ctr">
                    <a:solidFill>
                      <a:srgbClr val="FFFF00"/>
                    </a:solidFill>
                  </a:tcPr>
                </a:tc>
                <a:tc>
                  <a:txBody>
                    <a:bodyPr/>
                    <a:lstStyle/>
                    <a:p>
                      <a:pPr algn="l" fontAlgn="ctr"/>
                      <a:r>
                        <a:rPr lang="en-US" sz="1800" u="none" strike="noStrike" dirty="0"/>
                        <a:t>Total  Cost of Hospital Services</a:t>
                      </a:r>
                      <a:endParaRPr lang="en-US" sz="1800" b="1" i="0" u="none" strike="noStrike" dirty="0">
                        <a:solidFill>
                          <a:srgbClr val="000000"/>
                        </a:solidFill>
                        <a:latin typeface="Calibri"/>
                      </a:endParaRPr>
                    </a:p>
                  </a:txBody>
                  <a:tcPr marL="7620" marR="7620" marT="7620" marB="0" anchor="ctr">
                    <a:solidFill>
                      <a:srgbClr val="FFFF00"/>
                    </a:solidFill>
                  </a:tcP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solidFill>
                      <a:srgbClr val="FFFF00"/>
                    </a:solidFill>
                  </a:tcP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solidFill>
                      <a:srgbClr val="FFFF00"/>
                    </a:solidFill>
                  </a:tcP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solidFill>
                      <a:srgbClr val="FFFF00"/>
                    </a:solidFill>
                  </a:tcP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solidFill>
                      <a:srgbClr val="FFFF00"/>
                    </a:solidFill>
                  </a:tcP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solidFill>
                      <a:srgbClr val="FFFF00"/>
                    </a:solidFill>
                  </a:tcP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solidFill>
                      <a:srgbClr val="FFFF00"/>
                    </a:solidFill>
                  </a:tcP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solidFill>
                      <a:srgbClr val="FFFF00"/>
                    </a:solidFill>
                  </a:tcP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solidFill>
                      <a:srgbClr val="FFFF00"/>
                    </a:solidFill>
                  </a:tcPr>
                </a:tc>
              </a:tr>
              <a:tr h="244063">
                <a:tc>
                  <a:txBody>
                    <a:bodyPr/>
                    <a:lstStyle/>
                    <a:p>
                      <a:pPr algn="l" fontAlgn="ctr"/>
                      <a:endParaRPr lang="en-US" sz="1800" b="0" i="0" u="none" strike="noStrike" dirty="0">
                        <a:solidFill>
                          <a:srgbClr val="000000"/>
                        </a:solidFill>
                        <a:latin typeface="Calibri"/>
                      </a:endParaRPr>
                    </a:p>
                  </a:txBody>
                  <a:tcPr marL="7620" marR="7620" marT="7620" marB="0" anchor="ctr"/>
                </a:tc>
                <a:tc>
                  <a:txBody>
                    <a:bodyPr/>
                    <a:lstStyle/>
                    <a:p>
                      <a:pPr algn="l" fontAlgn="ctr"/>
                      <a:r>
                        <a:rPr lang="en-US" sz="1800" u="none" strike="noStrike" dirty="0"/>
                        <a:t> </a:t>
                      </a:r>
                      <a:endParaRPr lang="en-US" sz="1800" b="0" i="0" u="none" strike="noStrike" dirty="0">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tc>
              </a:tr>
              <a:tr h="718997">
                <a:tc>
                  <a:txBody>
                    <a:bodyPr/>
                    <a:lstStyle/>
                    <a:p>
                      <a:pPr algn="l" fontAlgn="ctr"/>
                      <a:endParaRPr lang="en-US" sz="1800" b="0" i="0" u="none" strike="noStrike" dirty="0">
                        <a:solidFill>
                          <a:srgbClr val="000000"/>
                        </a:solidFill>
                        <a:latin typeface="Calibri"/>
                      </a:endParaRPr>
                    </a:p>
                  </a:txBody>
                  <a:tcPr marL="7620" marR="7620" marT="7620" marB="0" anchor="ctr"/>
                </a:tc>
                <a:tc>
                  <a:txBody>
                    <a:bodyPr/>
                    <a:lstStyle/>
                    <a:p>
                      <a:pPr algn="l" fontAlgn="ctr"/>
                      <a:r>
                        <a:rPr lang="en-US" sz="1800" u="none" strike="noStrike"/>
                        <a:t>Operation Capacity Percentage</a:t>
                      </a:r>
                      <a:endParaRPr lang="en-US" sz="1800" b="0" i="0" u="none" strike="noStrike">
                        <a:solidFill>
                          <a:srgbClr val="000000"/>
                        </a:solidFill>
                        <a:latin typeface="Calibri"/>
                      </a:endParaRPr>
                    </a:p>
                  </a:txBody>
                  <a:tcPr marL="7620" marR="7620" marT="7620" marB="0" anchor="ct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tc>
              </a:tr>
              <a:tr h="244063">
                <a:tc>
                  <a:txBody>
                    <a:bodyPr/>
                    <a:lstStyle/>
                    <a:p>
                      <a:pPr algn="l" fontAlgn="ctr"/>
                      <a:endParaRPr lang="en-US" sz="1800" b="0" i="0" u="none" strike="noStrike" dirty="0">
                        <a:solidFill>
                          <a:srgbClr val="000000"/>
                        </a:solidFill>
                        <a:latin typeface="Calibri"/>
                      </a:endParaRPr>
                    </a:p>
                  </a:txBody>
                  <a:tcPr marL="7620" marR="7620" marT="7620" marB="0" anchor="ctr">
                    <a:solidFill>
                      <a:schemeClr val="dk1">
                        <a:tint val="20000"/>
                      </a:schemeClr>
                    </a:solidFill>
                  </a:tcPr>
                </a:tc>
                <a:tc>
                  <a:txBody>
                    <a:bodyPr/>
                    <a:lstStyle/>
                    <a:p>
                      <a:pPr algn="l" fontAlgn="ctr"/>
                      <a:r>
                        <a:rPr lang="en-US" sz="1800" u="none" strike="noStrike" dirty="0"/>
                        <a:t> </a:t>
                      </a:r>
                      <a:endParaRPr lang="en-US" sz="1800" b="0" i="0" u="none" strike="noStrike" dirty="0">
                        <a:solidFill>
                          <a:srgbClr val="000000"/>
                        </a:solidFill>
                        <a:latin typeface="Calibri"/>
                      </a:endParaRPr>
                    </a:p>
                  </a:txBody>
                  <a:tcPr marL="7620" marR="7620" marT="7620" marB="0" anchor="ctr">
                    <a:solidFill>
                      <a:schemeClr val="dk1">
                        <a:tint val="20000"/>
                      </a:schemeClr>
                    </a:solidFill>
                  </a:tcP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solidFill>
                      <a:schemeClr val="dk1">
                        <a:tint val="20000"/>
                      </a:schemeClr>
                    </a:solidFill>
                  </a:tcP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solidFill>
                      <a:schemeClr val="dk1">
                        <a:tint val="20000"/>
                      </a:schemeClr>
                    </a:solidFill>
                  </a:tcP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solidFill>
                      <a:schemeClr val="dk1">
                        <a:tint val="20000"/>
                      </a:schemeClr>
                    </a:solidFill>
                  </a:tcP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solidFill>
                      <a:schemeClr val="dk1">
                        <a:tint val="20000"/>
                      </a:schemeClr>
                    </a:solidFill>
                  </a:tcP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solidFill>
                      <a:schemeClr val="dk1">
                        <a:tint val="20000"/>
                      </a:schemeClr>
                    </a:solidFill>
                  </a:tcP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solidFill>
                      <a:schemeClr val="dk1">
                        <a:tint val="20000"/>
                      </a:schemeClr>
                    </a:solidFill>
                  </a:tcP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solidFill>
                      <a:schemeClr val="dk1">
                        <a:tint val="20000"/>
                      </a:schemeClr>
                    </a:solidFill>
                  </a:tcP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solidFill>
                      <a:schemeClr val="dk1">
                        <a:tint val="20000"/>
                      </a:schemeClr>
                    </a:solidFill>
                  </a:tcPr>
                </a:tc>
              </a:tr>
              <a:tr h="1089438">
                <a:tc>
                  <a:txBody>
                    <a:bodyPr/>
                    <a:lstStyle/>
                    <a:p>
                      <a:pPr algn="l" fontAlgn="ctr"/>
                      <a:endParaRPr lang="en-US" sz="1800" b="0" i="0" u="none" strike="noStrike" dirty="0">
                        <a:solidFill>
                          <a:srgbClr val="000000"/>
                        </a:solidFill>
                        <a:latin typeface="Calibri"/>
                      </a:endParaRPr>
                    </a:p>
                  </a:txBody>
                  <a:tcPr marL="7620" marR="7620" marT="7620" marB="0" anchor="ctr">
                    <a:solidFill>
                      <a:srgbClr val="FFFF00"/>
                    </a:solidFill>
                  </a:tcPr>
                </a:tc>
                <a:tc>
                  <a:txBody>
                    <a:bodyPr/>
                    <a:lstStyle/>
                    <a:p>
                      <a:pPr algn="l" fontAlgn="ctr"/>
                      <a:r>
                        <a:rPr lang="en-US" sz="1800" u="none" strike="noStrike" dirty="0"/>
                        <a:t>Weighted Cost of Hospital Services</a:t>
                      </a:r>
                      <a:endParaRPr lang="en-US" sz="1800" b="1" i="0" u="none" strike="noStrike" dirty="0">
                        <a:solidFill>
                          <a:srgbClr val="000000"/>
                        </a:solidFill>
                        <a:latin typeface="Calibri"/>
                      </a:endParaRPr>
                    </a:p>
                  </a:txBody>
                  <a:tcPr marL="7620" marR="7620" marT="7620" marB="0" anchor="ctr">
                    <a:solidFill>
                      <a:srgbClr val="FFFF00"/>
                    </a:solidFill>
                  </a:tcP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solidFill>
                      <a:srgbClr val="FFFF00"/>
                    </a:solidFill>
                  </a:tcP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solidFill>
                      <a:srgbClr val="FFFF00"/>
                    </a:solidFill>
                  </a:tcP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solidFill>
                      <a:srgbClr val="FFFF00"/>
                    </a:solidFill>
                  </a:tcP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solidFill>
                      <a:srgbClr val="FFFF00"/>
                    </a:solidFill>
                  </a:tcP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solidFill>
                      <a:srgbClr val="FFFF00"/>
                    </a:solidFill>
                  </a:tcP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solidFill>
                      <a:srgbClr val="FFFF00"/>
                    </a:solidFill>
                  </a:tcP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solidFill>
                      <a:srgbClr val="FFFF00"/>
                    </a:solidFill>
                  </a:tcPr>
                </a:tc>
                <a:tc>
                  <a:txBody>
                    <a:bodyPr/>
                    <a:lstStyle/>
                    <a:p>
                      <a:pPr algn="l" fontAlgn="ctr"/>
                      <a:r>
                        <a:rPr lang="en-US" sz="1100" u="none" strike="noStrike" dirty="0"/>
                        <a:t> </a:t>
                      </a:r>
                      <a:endParaRPr lang="en-US" sz="1100" b="0" i="0" u="none" strike="noStrike" dirty="0">
                        <a:solidFill>
                          <a:srgbClr val="000000"/>
                        </a:solidFill>
                        <a:latin typeface="Calibri"/>
                      </a:endParaRPr>
                    </a:p>
                  </a:txBody>
                  <a:tcPr marL="7620" marR="7620" marT="7620" marB="0" anchor="ctr">
                    <a:solidFill>
                      <a:srgbClr val="FFFF00"/>
                    </a:solidFill>
                  </a:tcPr>
                </a:tc>
              </a:tr>
            </a:tbl>
          </a:graphicData>
        </a:graphic>
      </p:graphicFrame>
    </p:spTree>
  </p:cSld>
  <p:clrMapOvr>
    <a:masterClrMapping/>
  </p:clrMapOvr>
  <p:transition>
    <p:wedg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2" y="304799"/>
          <a:ext cx="9143998" cy="7031317"/>
        </p:xfrm>
        <a:graphic>
          <a:graphicData uri="http://schemas.openxmlformats.org/drawingml/2006/table">
            <a:tbl>
              <a:tblPr firstRow="1" bandRow="1">
                <a:tableStyleId>{69CF1AB2-1976-4502-BF36-3FF5EA218861}</a:tableStyleId>
              </a:tblPr>
              <a:tblGrid>
                <a:gridCol w="1566998"/>
                <a:gridCol w="109400"/>
                <a:gridCol w="762000"/>
                <a:gridCol w="228600"/>
                <a:gridCol w="609600"/>
                <a:gridCol w="228600"/>
                <a:gridCol w="609600"/>
                <a:gridCol w="228600"/>
                <a:gridCol w="653826"/>
                <a:gridCol w="194172"/>
                <a:gridCol w="737348"/>
                <a:gridCol w="192131"/>
                <a:gridCol w="663613"/>
                <a:gridCol w="147470"/>
                <a:gridCol w="589879"/>
                <a:gridCol w="221204"/>
                <a:gridCol w="663613"/>
                <a:gridCol w="147470"/>
                <a:gridCol w="589874"/>
              </a:tblGrid>
              <a:tr h="427566">
                <a:tc gridSpan="19">
                  <a:txBody>
                    <a:bodyPr/>
                    <a:lstStyle/>
                    <a:p>
                      <a:pPr algn="ctr" fontAlgn="ctr"/>
                      <a:r>
                        <a:rPr lang="en-US" sz="2800" u="none" strike="noStrike" dirty="0"/>
                        <a:t>Statement Of Cash Flow</a:t>
                      </a:r>
                      <a:endParaRPr lang="en-US" sz="2800" b="1" i="0" u="none" strike="noStrike" dirty="0">
                        <a:solidFill>
                          <a:srgbClr val="000000"/>
                        </a:solidFill>
                        <a:latin typeface="Calibri"/>
                      </a:endParaRPr>
                    </a:p>
                  </a:txBody>
                  <a:tcPr marL="7620" marR="7620" marT="7620" marB="0" anchor="ctr">
                    <a:solidFill>
                      <a:schemeClr val="accent2">
                        <a:lumMod val="40000"/>
                        <a:lumOff val="6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62487">
                <a:tc>
                  <a:txBody>
                    <a:bodyPr/>
                    <a:lstStyle/>
                    <a:p>
                      <a:pPr algn="ctr" fontAlgn="ctr"/>
                      <a:endParaRPr lang="en-US" sz="1100" b="0" i="0" u="none" strike="noStrike" dirty="0">
                        <a:solidFill>
                          <a:srgbClr val="000000"/>
                        </a:solidFill>
                        <a:latin typeface="Calibri"/>
                      </a:endParaRPr>
                    </a:p>
                  </a:txBody>
                  <a:tcPr marL="7620" marR="7620" marT="7620" marB="0" anchor="ctr"/>
                </a:tc>
                <a:tc>
                  <a:txBody>
                    <a:bodyPr/>
                    <a:lstStyle/>
                    <a:p>
                      <a:endParaRPr lang="en-US" dirty="0"/>
                    </a:p>
                  </a:txBody>
                  <a:tcPr marL="7620" marR="7620" marT="7620" marB="0" anchor="ctr"/>
                </a:tc>
                <a:tc>
                  <a:txBody>
                    <a:bodyPr/>
                    <a:lstStyle/>
                    <a:p>
                      <a:pPr algn="ctr" fontAlgn="b"/>
                      <a:endParaRPr lang="en-US" sz="1100" b="0" i="0" u="none" strike="noStrike" dirty="0">
                        <a:solidFill>
                          <a:srgbClr val="000000"/>
                        </a:solidFill>
                        <a:latin typeface="Calibri"/>
                      </a:endParaRPr>
                    </a:p>
                  </a:txBody>
                  <a:tcPr marL="7620" marR="7620" marT="7620" marB="0" anchor="b"/>
                </a:tc>
                <a:tc>
                  <a:txBody>
                    <a:bodyPr/>
                    <a:lstStyle/>
                    <a:p>
                      <a:endParaRPr lang="en-US" dirty="0"/>
                    </a:p>
                  </a:txBody>
                  <a:tcPr marL="7620" marR="7620" marT="7620" marB="0" anchor="b"/>
                </a:tc>
                <a:tc>
                  <a:txBody>
                    <a:bodyPr/>
                    <a:lstStyle/>
                    <a:p>
                      <a:pPr algn="ctr" fontAlgn="b"/>
                      <a:r>
                        <a:rPr lang="en-US" sz="1100" u="none" strike="noStrike" dirty="0"/>
                        <a:t>IN USD</a:t>
                      </a:r>
                      <a:endParaRPr lang="en-US" sz="1100" b="0" i="0" u="none" strike="noStrike" dirty="0">
                        <a:solidFill>
                          <a:srgbClr val="000000"/>
                        </a:solidFill>
                        <a:latin typeface="Calibri"/>
                      </a:endParaRPr>
                    </a:p>
                  </a:txBody>
                  <a:tcPr marL="7620" marR="7620" marT="7620" marB="0" anchor="b"/>
                </a:tc>
                <a:tc>
                  <a:txBody>
                    <a:bodyPr/>
                    <a:lstStyle/>
                    <a:p>
                      <a:pPr algn="ctr" fontAlgn="b"/>
                      <a:endParaRPr lang="en-US" sz="1100" b="0" i="0" u="none" strike="noStrike" dirty="0">
                        <a:solidFill>
                          <a:srgbClr val="000000"/>
                        </a:solidFill>
                        <a:latin typeface="Calibri"/>
                      </a:endParaRPr>
                    </a:p>
                  </a:txBody>
                  <a:tcPr marL="7620" marR="7620" marT="7620" marB="0" anchor="b"/>
                </a:tc>
                <a:tc>
                  <a:txBody>
                    <a:bodyPr/>
                    <a:lstStyle/>
                    <a:p>
                      <a:pPr algn="ctr" fontAlgn="b"/>
                      <a:r>
                        <a:rPr lang="en-US" sz="1100" u="none" strike="noStrike" dirty="0"/>
                        <a:t>IN USD</a:t>
                      </a:r>
                      <a:endParaRPr lang="en-US" sz="1100" b="0" i="0" u="none" strike="noStrike" dirty="0">
                        <a:solidFill>
                          <a:srgbClr val="000000"/>
                        </a:solidFill>
                        <a:latin typeface="Calibri"/>
                      </a:endParaRPr>
                    </a:p>
                  </a:txBody>
                  <a:tcPr marL="7620" marR="7620" marT="7620" marB="0" anchor="b"/>
                </a:tc>
                <a:tc>
                  <a:txBody>
                    <a:bodyPr/>
                    <a:lstStyle/>
                    <a:p>
                      <a:pPr algn="ctr" fontAlgn="b"/>
                      <a:endParaRPr lang="en-US" sz="1100" b="0" i="0" u="none" strike="noStrike" dirty="0">
                        <a:solidFill>
                          <a:srgbClr val="000000"/>
                        </a:solidFill>
                        <a:latin typeface="Calibri"/>
                      </a:endParaRPr>
                    </a:p>
                  </a:txBody>
                  <a:tcPr marL="7620" marR="7620" marT="7620" marB="0" anchor="b"/>
                </a:tc>
                <a:tc>
                  <a:txBody>
                    <a:bodyPr/>
                    <a:lstStyle/>
                    <a:p>
                      <a:pPr algn="ctr" fontAlgn="b"/>
                      <a:r>
                        <a:rPr lang="en-US" sz="1100" u="none" strike="noStrike" dirty="0"/>
                        <a:t>IN USD</a:t>
                      </a:r>
                      <a:endParaRPr lang="en-US" sz="1100" b="0" i="0" u="none" strike="noStrike" dirty="0">
                        <a:solidFill>
                          <a:srgbClr val="000000"/>
                        </a:solidFill>
                        <a:latin typeface="Calibri"/>
                      </a:endParaRPr>
                    </a:p>
                  </a:txBody>
                  <a:tcPr marL="7620" marR="7620" marT="7620" marB="0" anchor="b"/>
                </a:tc>
                <a:tc>
                  <a:txBody>
                    <a:bodyPr/>
                    <a:lstStyle/>
                    <a:p>
                      <a:pPr algn="ctr" fontAlgn="b"/>
                      <a:endParaRPr lang="en-US" sz="1100" b="0" i="0" u="none" strike="noStrike" dirty="0">
                        <a:solidFill>
                          <a:srgbClr val="000000"/>
                        </a:solidFill>
                        <a:latin typeface="Calibri"/>
                      </a:endParaRPr>
                    </a:p>
                  </a:txBody>
                  <a:tcPr marL="7620" marR="7620" marT="7620" marB="0" anchor="b"/>
                </a:tc>
                <a:tc>
                  <a:txBody>
                    <a:bodyPr/>
                    <a:lstStyle/>
                    <a:p>
                      <a:pPr algn="ctr" fontAlgn="b"/>
                      <a:r>
                        <a:rPr lang="en-US" sz="1100" u="none" strike="noStrike" dirty="0"/>
                        <a:t>IN USD</a:t>
                      </a:r>
                      <a:endParaRPr lang="en-US" sz="1100" b="0" i="0" u="none" strike="noStrike" dirty="0">
                        <a:solidFill>
                          <a:srgbClr val="000000"/>
                        </a:solidFill>
                        <a:latin typeface="Calibri"/>
                      </a:endParaRPr>
                    </a:p>
                  </a:txBody>
                  <a:tcPr marL="7620" marR="7620" marT="7620" marB="0" anchor="b"/>
                </a:tc>
                <a:tc>
                  <a:txBody>
                    <a:bodyPr/>
                    <a:lstStyle/>
                    <a:p>
                      <a:pPr algn="ctr" fontAlgn="b"/>
                      <a:endParaRPr lang="en-US" sz="1100" b="0" i="0" u="none" strike="noStrike" dirty="0">
                        <a:solidFill>
                          <a:srgbClr val="000000"/>
                        </a:solidFill>
                        <a:latin typeface="Calibri"/>
                      </a:endParaRPr>
                    </a:p>
                  </a:txBody>
                  <a:tcPr marL="7620" marR="7620" marT="7620" marB="0" anchor="b"/>
                </a:tc>
                <a:tc>
                  <a:txBody>
                    <a:bodyPr/>
                    <a:lstStyle/>
                    <a:p>
                      <a:pPr algn="ctr" fontAlgn="b"/>
                      <a:r>
                        <a:rPr lang="en-US" sz="1100" u="none" strike="noStrike" dirty="0"/>
                        <a:t>IN USD</a:t>
                      </a:r>
                      <a:endParaRPr lang="en-US" sz="1100" b="0" i="0" u="none" strike="noStrike" dirty="0">
                        <a:solidFill>
                          <a:srgbClr val="000000"/>
                        </a:solidFill>
                        <a:latin typeface="Calibri"/>
                      </a:endParaRPr>
                    </a:p>
                  </a:txBody>
                  <a:tcPr marL="7620" marR="7620" marT="7620" marB="0" anchor="b"/>
                </a:tc>
                <a:tc>
                  <a:txBody>
                    <a:bodyPr/>
                    <a:lstStyle/>
                    <a:p>
                      <a:pPr algn="ctr" fontAlgn="b"/>
                      <a:endParaRPr lang="en-US" sz="1100" b="0" i="0" u="none" strike="noStrike" dirty="0">
                        <a:solidFill>
                          <a:srgbClr val="000000"/>
                        </a:solidFill>
                        <a:latin typeface="Calibri"/>
                      </a:endParaRPr>
                    </a:p>
                  </a:txBody>
                  <a:tcPr marL="7620" marR="7620" marT="7620" marB="0" anchor="b"/>
                </a:tc>
                <a:tc>
                  <a:txBody>
                    <a:bodyPr/>
                    <a:lstStyle/>
                    <a:p>
                      <a:pPr algn="ctr" fontAlgn="b"/>
                      <a:r>
                        <a:rPr lang="en-US" sz="1100" u="none" strike="noStrike" dirty="0"/>
                        <a:t>IN USD</a:t>
                      </a:r>
                      <a:endParaRPr lang="en-US" sz="1100" b="0" i="0" u="none" strike="noStrike" dirty="0">
                        <a:solidFill>
                          <a:srgbClr val="000000"/>
                        </a:solidFill>
                        <a:latin typeface="Calibri"/>
                      </a:endParaRPr>
                    </a:p>
                  </a:txBody>
                  <a:tcPr marL="7620" marR="7620" marT="7620" marB="0" anchor="b"/>
                </a:tc>
                <a:tc>
                  <a:txBody>
                    <a:bodyPr/>
                    <a:lstStyle/>
                    <a:p>
                      <a:pPr algn="ctr" fontAlgn="b"/>
                      <a:endParaRPr lang="en-US" sz="1100" b="0" i="0" u="none" strike="noStrike" dirty="0">
                        <a:solidFill>
                          <a:srgbClr val="000000"/>
                        </a:solidFill>
                        <a:latin typeface="Calibri"/>
                      </a:endParaRPr>
                    </a:p>
                  </a:txBody>
                  <a:tcPr marL="7620" marR="7620" marT="7620" marB="0" anchor="b"/>
                </a:tc>
                <a:tc>
                  <a:txBody>
                    <a:bodyPr/>
                    <a:lstStyle/>
                    <a:p>
                      <a:pPr algn="ctr" fontAlgn="b"/>
                      <a:r>
                        <a:rPr lang="en-US" sz="1100" u="none" strike="noStrike" dirty="0"/>
                        <a:t>IN USD</a:t>
                      </a:r>
                      <a:endParaRPr lang="en-US" sz="1100" b="0" i="0" u="none" strike="noStrike" dirty="0">
                        <a:solidFill>
                          <a:srgbClr val="000000"/>
                        </a:solidFill>
                        <a:latin typeface="Calibri"/>
                      </a:endParaRPr>
                    </a:p>
                  </a:txBody>
                  <a:tcPr marL="7620" marR="7620" marT="7620" marB="0" anchor="b"/>
                </a:tc>
                <a:tc>
                  <a:txBody>
                    <a:bodyPr/>
                    <a:lstStyle/>
                    <a:p>
                      <a:pPr algn="ctr" fontAlgn="b"/>
                      <a:endParaRPr lang="en-US" sz="1100" b="0" i="0" u="none" strike="noStrike" dirty="0">
                        <a:solidFill>
                          <a:srgbClr val="000000"/>
                        </a:solidFill>
                        <a:latin typeface="Calibri"/>
                      </a:endParaRPr>
                    </a:p>
                  </a:txBody>
                  <a:tcPr marL="7620" marR="7620" marT="7620" marB="0" anchor="b"/>
                </a:tc>
                <a:tc>
                  <a:txBody>
                    <a:bodyPr/>
                    <a:lstStyle/>
                    <a:p>
                      <a:pPr algn="ctr" fontAlgn="b"/>
                      <a:r>
                        <a:rPr lang="en-US" sz="1100" u="none" strike="noStrike" dirty="0"/>
                        <a:t>IN USD</a:t>
                      </a:r>
                      <a:endParaRPr lang="en-US" sz="1100" b="0" i="0" u="none" strike="noStrike" dirty="0">
                        <a:solidFill>
                          <a:srgbClr val="000000"/>
                        </a:solidFill>
                        <a:latin typeface="Calibri"/>
                      </a:endParaRPr>
                    </a:p>
                  </a:txBody>
                  <a:tcPr marL="7620" marR="7620" marT="7620" marB="0" anchor="b"/>
                </a:tc>
              </a:tr>
              <a:tr h="564805">
                <a:tc>
                  <a:txBody>
                    <a:bodyPr/>
                    <a:lstStyle/>
                    <a:p>
                      <a:pPr algn="l" fontAlgn="b"/>
                      <a:endParaRPr lang="en-US" sz="1100" b="0" i="0" u="none" strike="noStrike" dirty="0">
                        <a:solidFill>
                          <a:srgbClr val="000000"/>
                        </a:solidFill>
                        <a:latin typeface="Calibri"/>
                      </a:endParaRPr>
                    </a:p>
                  </a:txBody>
                  <a:tcPr marL="7620" marR="7620" marT="7620" marB="0" anchor="ctr"/>
                </a:tc>
                <a:tc>
                  <a:txBody>
                    <a:bodyPr/>
                    <a:lstStyle/>
                    <a:p>
                      <a:endParaRPr lang="en-US"/>
                    </a:p>
                  </a:txBody>
                  <a:tcPr marL="7620" marR="7620" marT="7620" marB="0" anchor="ctr"/>
                </a:tc>
                <a:tc>
                  <a:txBody>
                    <a:bodyPr/>
                    <a:lstStyle/>
                    <a:p>
                      <a:pPr algn="ctr" fontAlgn="b"/>
                      <a:r>
                        <a:rPr lang="en-US" sz="1100" u="none" strike="noStrike" dirty="0"/>
                        <a:t>Pre Operating</a:t>
                      </a:r>
                      <a:endParaRPr lang="en-US" sz="1100" b="0" i="0" u="none" strike="noStrike" dirty="0">
                        <a:solidFill>
                          <a:srgbClr val="000000"/>
                        </a:solidFill>
                        <a:latin typeface="Calibri"/>
                      </a:endParaRPr>
                    </a:p>
                  </a:txBody>
                  <a:tcPr marL="7620" marR="7620" marT="7620" marB="0" anchor="ctr"/>
                </a:tc>
                <a:tc>
                  <a:txBody>
                    <a:bodyPr/>
                    <a:lstStyle/>
                    <a:p>
                      <a:pPr algn="ctr" fontAlgn="b"/>
                      <a:r>
                        <a:rPr lang="en-US" sz="1100" u="none" strike="noStrike"/>
                        <a:t> </a:t>
                      </a:r>
                      <a:endParaRPr lang="en-US" sz="1100" b="0" i="0" u="none" strike="noStrike">
                        <a:solidFill>
                          <a:srgbClr val="000000"/>
                        </a:solidFill>
                        <a:latin typeface="Calibri"/>
                      </a:endParaRPr>
                    </a:p>
                  </a:txBody>
                  <a:tcPr marL="7620" marR="7620" marT="7620" marB="0" anchor="ctr"/>
                </a:tc>
                <a:tc>
                  <a:txBody>
                    <a:bodyPr/>
                    <a:lstStyle/>
                    <a:p>
                      <a:pPr algn="ctr" fontAlgn="b"/>
                      <a:r>
                        <a:rPr lang="en-US" sz="1100" u="none" strike="noStrike" dirty="0"/>
                        <a:t>Year 1</a:t>
                      </a:r>
                      <a:endParaRPr lang="en-US" sz="1100" b="0" i="0" u="none" strike="noStrike" dirty="0">
                        <a:solidFill>
                          <a:srgbClr val="000000"/>
                        </a:solidFill>
                        <a:latin typeface="Calibri"/>
                      </a:endParaRPr>
                    </a:p>
                  </a:txBody>
                  <a:tcPr marL="7620" marR="7620" marT="7620" marB="0" anchor="ctr"/>
                </a:tc>
                <a:tc>
                  <a:txBody>
                    <a:bodyPr/>
                    <a:lstStyle/>
                    <a:p>
                      <a:pPr algn="ctr" fontAlgn="b"/>
                      <a:r>
                        <a:rPr lang="en-US" sz="1100" u="none" strike="noStrike" dirty="0"/>
                        <a:t> </a:t>
                      </a:r>
                      <a:endParaRPr lang="en-US" sz="1100" b="0" i="0" u="none" strike="noStrike" dirty="0">
                        <a:solidFill>
                          <a:srgbClr val="000000"/>
                        </a:solidFill>
                        <a:latin typeface="Calibri"/>
                      </a:endParaRPr>
                    </a:p>
                  </a:txBody>
                  <a:tcPr marL="7620" marR="7620" marT="7620" marB="0" anchor="ctr"/>
                </a:tc>
                <a:tc>
                  <a:txBody>
                    <a:bodyPr/>
                    <a:lstStyle/>
                    <a:p>
                      <a:pPr algn="ctr" fontAlgn="b"/>
                      <a:r>
                        <a:rPr lang="en-US" sz="1100" u="none" strike="noStrike" dirty="0"/>
                        <a:t>Year 2</a:t>
                      </a:r>
                      <a:endParaRPr lang="en-US" sz="1100" b="0" i="0" u="none" strike="noStrike" dirty="0">
                        <a:solidFill>
                          <a:srgbClr val="000000"/>
                        </a:solidFill>
                        <a:latin typeface="Calibri"/>
                      </a:endParaRPr>
                    </a:p>
                  </a:txBody>
                  <a:tcPr marL="7620" marR="7620" marT="7620" marB="0" anchor="ctr"/>
                </a:tc>
                <a:tc>
                  <a:txBody>
                    <a:bodyPr/>
                    <a:lstStyle/>
                    <a:p>
                      <a:pPr algn="ctr" fontAlgn="b"/>
                      <a:r>
                        <a:rPr lang="en-US" sz="1100" u="none" strike="noStrike" dirty="0"/>
                        <a:t> </a:t>
                      </a:r>
                      <a:endParaRPr lang="en-US" sz="1100" b="0" i="0" u="none" strike="noStrike" dirty="0">
                        <a:solidFill>
                          <a:srgbClr val="000000"/>
                        </a:solidFill>
                        <a:latin typeface="Calibri"/>
                      </a:endParaRPr>
                    </a:p>
                  </a:txBody>
                  <a:tcPr marL="7620" marR="7620" marT="7620" marB="0" anchor="ctr"/>
                </a:tc>
                <a:tc>
                  <a:txBody>
                    <a:bodyPr/>
                    <a:lstStyle/>
                    <a:p>
                      <a:pPr algn="ctr" fontAlgn="b"/>
                      <a:r>
                        <a:rPr lang="en-US" sz="1100" u="none" strike="noStrike" dirty="0"/>
                        <a:t>Year 3 </a:t>
                      </a:r>
                      <a:endParaRPr lang="en-US" sz="1100" b="0" i="0" u="none" strike="noStrike" dirty="0">
                        <a:solidFill>
                          <a:srgbClr val="000000"/>
                        </a:solidFill>
                        <a:latin typeface="Calibri"/>
                      </a:endParaRPr>
                    </a:p>
                  </a:txBody>
                  <a:tcPr marL="7620" marR="7620" marT="7620" marB="0" anchor="ctr"/>
                </a:tc>
                <a:tc>
                  <a:txBody>
                    <a:bodyPr/>
                    <a:lstStyle/>
                    <a:p>
                      <a:pPr algn="ctr" fontAlgn="b"/>
                      <a:endParaRPr lang="en-US" sz="1100" b="0" i="0" u="none" strike="noStrike" dirty="0">
                        <a:solidFill>
                          <a:srgbClr val="000000"/>
                        </a:solidFill>
                        <a:latin typeface="Calibri"/>
                      </a:endParaRPr>
                    </a:p>
                  </a:txBody>
                  <a:tcPr marL="7620" marR="7620" marT="7620" marB="0" anchor="ctr"/>
                </a:tc>
                <a:tc>
                  <a:txBody>
                    <a:bodyPr/>
                    <a:lstStyle/>
                    <a:p>
                      <a:pPr algn="ctr" fontAlgn="b"/>
                      <a:r>
                        <a:rPr lang="en-US" sz="1100" u="none" strike="noStrike" dirty="0"/>
                        <a:t>Year 4</a:t>
                      </a:r>
                      <a:endParaRPr lang="en-US" sz="1100" b="0" i="0" u="none" strike="noStrike" dirty="0">
                        <a:solidFill>
                          <a:srgbClr val="000000"/>
                        </a:solidFill>
                        <a:latin typeface="Calibri"/>
                      </a:endParaRPr>
                    </a:p>
                  </a:txBody>
                  <a:tcPr marL="7620" marR="7620" marT="7620" marB="0" anchor="ctr"/>
                </a:tc>
                <a:tc>
                  <a:txBody>
                    <a:bodyPr/>
                    <a:lstStyle/>
                    <a:p>
                      <a:pPr algn="ctr" fontAlgn="b"/>
                      <a:r>
                        <a:rPr lang="en-US" sz="1100" u="none" strike="noStrike" dirty="0"/>
                        <a:t> </a:t>
                      </a:r>
                      <a:endParaRPr lang="en-US" sz="1100" b="0" i="0" u="none" strike="noStrike" dirty="0">
                        <a:solidFill>
                          <a:srgbClr val="000000"/>
                        </a:solidFill>
                        <a:latin typeface="Calibri"/>
                      </a:endParaRPr>
                    </a:p>
                  </a:txBody>
                  <a:tcPr marL="7620" marR="7620" marT="7620" marB="0" anchor="ctr"/>
                </a:tc>
                <a:tc>
                  <a:txBody>
                    <a:bodyPr/>
                    <a:lstStyle/>
                    <a:p>
                      <a:pPr algn="ctr" fontAlgn="b"/>
                      <a:r>
                        <a:rPr lang="en-US" sz="1100" u="none" strike="noStrike" dirty="0"/>
                        <a:t>Year 5</a:t>
                      </a:r>
                      <a:endParaRPr lang="en-US" sz="1100" b="0" i="0" u="none" strike="noStrike" dirty="0">
                        <a:solidFill>
                          <a:srgbClr val="000000"/>
                        </a:solidFill>
                        <a:latin typeface="Calibri"/>
                      </a:endParaRPr>
                    </a:p>
                  </a:txBody>
                  <a:tcPr marL="7620" marR="7620" marT="7620" marB="0" anchor="ctr"/>
                </a:tc>
                <a:tc>
                  <a:txBody>
                    <a:bodyPr/>
                    <a:lstStyle/>
                    <a:p>
                      <a:pPr algn="ctr" fontAlgn="b"/>
                      <a:r>
                        <a:rPr lang="en-US" sz="1100" u="none" strike="noStrike" dirty="0"/>
                        <a:t> </a:t>
                      </a:r>
                      <a:endParaRPr lang="en-US" sz="1100" b="0" i="0" u="none" strike="noStrike" dirty="0">
                        <a:solidFill>
                          <a:srgbClr val="000000"/>
                        </a:solidFill>
                        <a:latin typeface="Calibri"/>
                      </a:endParaRPr>
                    </a:p>
                  </a:txBody>
                  <a:tcPr marL="7620" marR="7620" marT="7620" marB="0" anchor="ctr"/>
                </a:tc>
                <a:tc>
                  <a:txBody>
                    <a:bodyPr/>
                    <a:lstStyle/>
                    <a:p>
                      <a:pPr algn="ctr" fontAlgn="b"/>
                      <a:r>
                        <a:rPr lang="en-US" sz="1100" u="none" strike="noStrike" dirty="0"/>
                        <a:t>Year 6 </a:t>
                      </a:r>
                      <a:endParaRPr lang="en-US" sz="1100" b="0" i="0" u="none" strike="noStrike" dirty="0">
                        <a:solidFill>
                          <a:srgbClr val="000000"/>
                        </a:solidFill>
                        <a:latin typeface="Calibri"/>
                      </a:endParaRPr>
                    </a:p>
                  </a:txBody>
                  <a:tcPr marL="7620" marR="7620" marT="7620" marB="0" anchor="ctr"/>
                </a:tc>
                <a:tc>
                  <a:txBody>
                    <a:bodyPr/>
                    <a:lstStyle/>
                    <a:p>
                      <a:pPr algn="ctr" fontAlgn="b"/>
                      <a:r>
                        <a:rPr lang="en-US" sz="1100" u="none" strike="noStrike" dirty="0"/>
                        <a:t> </a:t>
                      </a:r>
                      <a:endParaRPr lang="en-US" sz="1100" b="0" i="0" u="none" strike="noStrike" dirty="0">
                        <a:solidFill>
                          <a:srgbClr val="000000"/>
                        </a:solidFill>
                        <a:latin typeface="Calibri"/>
                      </a:endParaRPr>
                    </a:p>
                  </a:txBody>
                  <a:tcPr marL="7620" marR="7620" marT="7620" marB="0" anchor="ctr"/>
                </a:tc>
                <a:tc>
                  <a:txBody>
                    <a:bodyPr/>
                    <a:lstStyle/>
                    <a:p>
                      <a:pPr algn="ctr" fontAlgn="b"/>
                      <a:r>
                        <a:rPr lang="en-US" sz="1100" u="none" strike="noStrike" dirty="0"/>
                        <a:t>Year 7</a:t>
                      </a:r>
                      <a:endParaRPr lang="en-US" sz="1100" b="0" i="0" u="none" strike="noStrike" dirty="0">
                        <a:solidFill>
                          <a:srgbClr val="000000"/>
                        </a:solidFill>
                        <a:latin typeface="Calibri"/>
                      </a:endParaRPr>
                    </a:p>
                  </a:txBody>
                  <a:tcPr marL="7620" marR="7620" marT="7620" marB="0" anchor="ctr"/>
                </a:tc>
                <a:tc>
                  <a:txBody>
                    <a:bodyPr/>
                    <a:lstStyle/>
                    <a:p>
                      <a:pPr algn="ctr" fontAlgn="b"/>
                      <a:r>
                        <a:rPr lang="en-US" sz="1100" u="none" strike="noStrike" dirty="0"/>
                        <a:t> </a:t>
                      </a:r>
                      <a:endParaRPr lang="en-US" sz="1100" b="0" i="0" u="none" strike="noStrike" dirty="0">
                        <a:solidFill>
                          <a:srgbClr val="000000"/>
                        </a:solidFill>
                        <a:latin typeface="Calibri"/>
                      </a:endParaRPr>
                    </a:p>
                  </a:txBody>
                  <a:tcPr marL="7620" marR="7620" marT="7620" marB="0" anchor="ctr"/>
                </a:tc>
                <a:tc>
                  <a:txBody>
                    <a:bodyPr/>
                    <a:lstStyle/>
                    <a:p>
                      <a:pPr algn="ctr" fontAlgn="b"/>
                      <a:r>
                        <a:rPr lang="en-US" sz="1100" u="none" strike="noStrike" dirty="0"/>
                        <a:t>Year 8</a:t>
                      </a:r>
                      <a:endParaRPr lang="en-US" sz="1100" b="0" i="0" u="none" strike="noStrike" dirty="0">
                        <a:solidFill>
                          <a:srgbClr val="000000"/>
                        </a:solidFill>
                        <a:latin typeface="Calibri"/>
                      </a:endParaRPr>
                    </a:p>
                  </a:txBody>
                  <a:tcPr marL="7620" marR="7620" marT="7620" marB="0" anchor="ctr"/>
                </a:tc>
              </a:tr>
              <a:tr h="405076">
                <a:tc>
                  <a:txBody>
                    <a:bodyPr/>
                    <a:lstStyle/>
                    <a:p>
                      <a:pPr algn="l" fontAlgn="b"/>
                      <a:r>
                        <a:rPr lang="en-US" sz="1100" u="none" strike="noStrike" dirty="0"/>
                        <a:t>Net Income</a:t>
                      </a:r>
                      <a:endParaRPr lang="en-US" sz="1100" b="0" i="0" u="none" strike="noStrike" dirty="0">
                        <a:solidFill>
                          <a:srgbClr val="000000"/>
                        </a:solidFill>
                        <a:latin typeface="Calibri"/>
                      </a:endParaRPr>
                    </a:p>
                  </a:txBody>
                  <a:tcPr marL="7620" marR="7620" marT="7620" marB="0" anchor="ctr"/>
                </a:tc>
                <a:tc>
                  <a:txBody>
                    <a:bodyPr/>
                    <a:lstStyle/>
                    <a:p>
                      <a:pPr algn="l"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dirty="0"/>
                        <a:t> </a:t>
                      </a:r>
                      <a:endParaRPr lang="en-US" sz="1200" b="0" i="0" u="none" strike="noStrike" dirty="0">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dirty="0"/>
                        <a:t> </a:t>
                      </a:r>
                      <a:endParaRPr lang="en-US" sz="1200" b="0" i="0" u="none" strike="noStrike" dirty="0">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dirty="0"/>
                        <a:t> </a:t>
                      </a:r>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b"/>
                </a:tc>
              </a:tr>
              <a:tr h="269317">
                <a:tc>
                  <a:txBody>
                    <a:bodyPr/>
                    <a:lstStyle/>
                    <a:p>
                      <a:pPr algn="l" fontAlgn="b"/>
                      <a:r>
                        <a:rPr lang="en-US" sz="1100" u="none" strike="noStrike" dirty="0"/>
                        <a:t>Capital Investment</a:t>
                      </a:r>
                      <a:endParaRPr lang="en-US" sz="1100" b="0" i="0" u="none" strike="noStrike" dirty="0">
                        <a:solidFill>
                          <a:srgbClr val="000000"/>
                        </a:solidFill>
                        <a:latin typeface="Calibri"/>
                      </a:endParaRPr>
                    </a:p>
                  </a:txBody>
                  <a:tcPr marL="7620" marR="7620" marT="7620" marB="0" anchor="ctr"/>
                </a:tc>
                <a:tc>
                  <a:txBody>
                    <a:bodyPr/>
                    <a:lstStyle/>
                    <a:p>
                      <a:pPr algn="l"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dirty="0"/>
                        <a:t> </a:t>
                      </a:r>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b"/>
                </a:tc>
              </a:tr>
              <a:tr h="668924">
                <a:tc>
                  <a:txBody>
                    <a:bodyPr/>
                    <a:lstStyle/>
                    <a:p>
                      <a:pPr algn="l" fontAlgn="b"/>
                      <a:r>
                        <a:rPr lang="en-US" sz="1100" u="none" strike="noStrike" dirty="0"/>
                        <a:t>Changes in Assets &amp; Establishment Cost</a:t>
                      </a:r>
                      <a:endParaRPr lang="en-US" sz="1100" b="0" i="0" u="none" strike="noStrike" dirty="0">
                        <a:solidFill>
                          <a:srgbClr val="000000"/>
                        </a:solidFill>
                        <a:latin typeface="Calibri"/>
                      </a:endParaRPr>
                    </a:p>
                  </a:txBody>
                  <a:tcPr marL="7620" marR="7620" marT="7620" marB="0" anchor="ctr"/>
                </a:tc>
                <a:tc>
                  <a:txBody>
                    <a:bodyPr/>
                    <a:lstStyle/>
                    <a:p>
                      <a:pPr algn="l"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dirty="0"/>
                        <a:t> </a:t>
                      </a:r>
                      <a:endParaRPr lang="en-US" sz="1200" b="0" i="0" u="none" strike="noStrike" dirty="0">
                        <a:solidFill>
                          <a:srgbClr val="000000"/>
                        </a:solidFill>
                        <a:latin typeface="Calibri"/>
                      </a:endParaRPr>
                    </a:p>
                  </a:txBody>
                  <a:tcPr marL="7620" marR="7620" marT="7620" marB="0" anchor="ctr"/>
                </a:tc>
                <a:tc>
                  <a:txBody>
                    <a:bodyPr/>
                    <a:lstStyle/>
                    <a:p>
                      <a:pPr algn="ctr" fontAlgn="b"/>
                      <a:r>
                        <a:rPr lang="en-US" sz="1200" u="none" strike="noStrike" dirty="0"/>
                        <a:t> </a:t>
                      </a:r>
                      <a:endParaRPr lang="en-US" sz="1200" b="0" i="0" u="none" strike="noStrike" dirty="0">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dirty="0"/>
                        <a:t> </a:t>
                      </a:r>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b"/>
                </a:tc>
              </a:tr>
              <a:tr h="371864">
                <a:tc>
                  <a:txBody>
                    <a:bodyPr/>
                    <a:lstStyle/>
                    <a:p>
                      <a:pPr algn="l" fontAlgn="b"/>
                      <a:r>
                        <a:rPr lang="en-US" sz="1100" b="1" u="none" strike="noStrike" dirty="0"/>
                        <a:t>Add Revenues</a:t>
                      </a:r>
                      <a:endParaRPr lang="en-US" sz="1100" b="1" i="0" u="none" strike="noStrike" dirty="0">
                        <a:solidFill>
                          <a:srgbClr val="000000"/>
                        </a:solidFill>
                        <a:latin typeface="Calibri"/>
                      </a:endParaRPr>
                    </a:p>
                  </a:txBody>
                  <a:tcPr marL="7620" marR="7620" marT="7620" marB="0" anchor="ctr">
                    <a:solidFill>
                      <a:srgbClr val="FFFF00"/>
                    </a:solidFill>
                  </a:tcPr>
                </a:tc>
                <a:tc>
                  <a:txBody>
                    <a:bodyPr/>
                    <a:lstStyle/>
                    <a:p>
                      <a:pPr algn="l" fontAlgn="b"/>
                      <a:r>
                        <a:rPr lang="en-US" sz="1200" b="1" u="none" strike="noStrike" dirty="0"/>
                        <a:t> </a:t>
                      </a:r>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pPr algn="ctr" fontAlgn="b"/>
                      <a:r>
                        <a:rPr lang="en-US" sz="1200" b="1" u="none" strike="noStrike" dirty="0"/>
                        <a:t> </a:t>
                      </a:r>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pPr algn="ctr" fontAlgn="b"/>
                      <a:r>
                        <a:rPr lang="en-US" sz="1200" b="1" u="none" strike="noStrike" dirty="0"/>
                        <a:t> </a:t>
                      </a:r>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pPr algn="ctr" fontAlgn="b"/>
                      <a:r>
                        <a:rPr lang="en-US" sz="1200" b="1" u="none" strike="noStrike" dirty="0"/>
                        <a:t> </a:t>
                      </a:r>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pPr algn="ctr" fontAlgn="b"/>
                      <a:r>
                        <a:rPr lang="en-US" sz="1200" b="1" u="none" strike="noStrike" dirty="0"/>
                        <a:t> </a:t>
                      </a:r>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pPr algn="ctr" fontAlgn="b"/>
                      <a:r>
                        <a:rPr lang="en-US" sz="1200" b="1" u="none" strike="noStrike" dirty="0"/>
                        <a:t> </a:t>
                      </a:r>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pPr algn="ctr" fontAlgn="b"/>
                      <a:r>
                        <a:rPr lang="en-US" sz="1200" b="1" u="none" strike="noStrike" dirty="0"/>
                        <a:t> </a:t>
                      </a:r>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pPr algn="ctr" fontAlgn="b"/>
                      <a:r>
                        <a:rPr lang="en-US" sz="1200" b="1" u="none" strike="noStrike" dirty="0"/>
                        <a:t> </a:t>
                      </a:r>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1" i="0" u="none" strike="noStrike" dirty="0">
                        <a:solidFill>
                          <a:srgbClr val="000000"/>
                        </a:solidFill>
                        <a:latin typeface="Calibri"/>
                      </a:endParaRPr>
                    </a:p>
                  </a:txBody>
                  <a:tcPr marL="7620" marR="7620" marT="7620" marB="0" anchor="b">
                    <a:solidFill>
                      <a:srgbClr val="FFFF00"/>
                    </a:solidFill>
                  </a:tcPr>
                </a:tc>
              </a:tr>
              <a:tr h="307998">
                <a:tc>
                  <a:txBody>
                    <a:bodyPr/>
                    <a:lstStyle/>
                    <a:p>
                      <a:pPr algn="l" fontAlgn="b"/>
                      <a:r>
                        <a:rPr lang="en-US" sz="1100" u="none" strike="noStrike" dirty="0"/>
                        <a:t>Less Receivables</a:t>
                      </a:r>
                      <a:endParaRPr lang="en-US" sz="1100" b="0" i="0" u="none" strike="noStrike" dirty="0">
                        <a:solidFill>
                          <a:srgbClr val="000000"/>
                        </a:solidFill>
                        <a:latin typeface="Calibri"/>
                      </a:endParaRPr>
                    </a:p>
                  </a:txBody>
                  <a:tcPr marL="7620" marR="7620" marT="7620" marB="0" anchor="ctr"/>
                </a:tc>
                <a:tc>
                  <a:txBody>
                    <a:bodyPr/>
                    <a:lstStyle/>
                    <a:p>
                      <a:pPr algn="l"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dirty="0"/>
                        <a:t> </a:t>
                      </a:r>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b"/>
                </a:tc>
              </a:tr>
              <a:tr h="449004">
                <a:tc>
                  <a:txBody>
                    <a:bodyPr/>
                    <a:lstStyle/>
                    <a:p>
                      <a:pPr algn="l" fontAlgn="b"/>
                      <a:r>
                        <a:rPr lang="en-US" sz="1100" u="none" strike="noStrike" dirty="0"/>
                        <a:t>Less Cost of Hospital Services</a:t>
                      </a:r>
                      <a:endParaRPr lang="en-US" sz="1100" b="0" i="0" u="none" strike="noStrike" dirty="0">
                        <a:solidFill>
                          <a:srgbClr val="000000"/>
                        </a:solidFill>
                        <a:latin typeface="Calibri"/>
                      </a:endParaRPr>
                    </a:p>
                  </a:txBody>
                  <a:tcPr marL="7620" marR="7620" marT="7620" marB="0" anchor="ctr"/>
                </a:tc>
                <a:tc>
                  <a:txBody>
                    <a:bodyPr/>
                    <a:lstStyle/>
                    <a:p>
                      <a:pPr algn="l"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dirty="0"/>
                        <a:t> </a:t>
                      </a:r>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b"/>
                </a:tc>
              </a:tr>
              <a:tr h="449004">
                <a:tc>
                  <a:txBody>
                    <a:bodyPr/>
                    <a:lstStyle/>
                    <a:p>
                      <a:pPr algn="l" fontAlgn="b"/>
                      <a:r>
                        <a:rPr lang="en-US" sz="1100" u="none" strike="noStrike" dirty="0"/>
                        <a:t>Less Overhead - Salaries</a:t>
                      </a:r>
                      <a:endParaRPr lang="en-US" sz="1100" b="0" i="0" u="none" strike="noStrike" dirty="0">
                        <a:solidFill>
                          <a:srgbClr val="000000"/>
                        </a:solidFill>
                        <a:latin typeface="Calibri"/>
                      </a:endParaRPr>
                    </a:p>
                  </a:txBody>
                  <a:tcPr marL="7620" marR="7620" marT="7620" marB="0" anchor="ctr"/>
                </a:tc>
                <a:tc>
                  <a:txBody>
                    <a:bodyPr/>
                    <a:lstStyle/>
                    <a:p>
                      <a:pPr algn="l"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dirty="0"/>
                        <a:t> </a:t>
                      </a:r>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b"/>
                </a:tc>
              </a:tr>
              <a:tr h="449004">
                <a:tc>
                  <a:txBody>
                    <a:bodyPr/>
                    <a:lstStyle/>
                    <a:p>
                      <a:pPr algn="l" fontAlgn="b"/>
                      <a:r>
                        <a:rPr lang="en-US" sz="1100" u="none" strike="noStrike" dirty="0"/>
                        <a:t>Less Overhead - G &amp; A</a:t>
                      </a:r>
                      <a:endParaRPr lang="en-US" sz="1100" b="0" i="0" u="none" strike="noStrike" dirty="0">
                        <a:solidFill>
                          <a:srgbClr val="000000"/>
                        </a:solidFill>
                        <a:latin typeface="Calibri"/>
                      </a:endParaRPr>
                    </a:p>
                  </a:txBody>
                  <a:tcPr marL="7620" marR="7620" marT="7620" marB="0" anchor="ctr"/>
                </a:tc>
                <a:tc>
                  <a:txBody>
                    <a:bodyPr/>
                    <a:lstStyle/>
                    <a:p>
                      <a:pPr algn="l"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dirty="0"/>
                        <a:t> </a:t>
                      </a:r>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b"/>
                </a:tc>
              </a:tr>
              <a:tr h="338972">
                <a:tc>
                  <a:txBody>
                    <a:bodyPr/>
                    <a:lstStyle/>
                    <a:p>
                      <a:pPr algn="l" fontAlgn="b"/>
                      <a:r>
                        <a:rPr lang="en-US" sz="1100" u="none" strike="noStrike" dirty="0"/>
                        <a:t>Add Depreciation</a:t>
                      </a:r>
                      <a:endParaRPr lang="en-US" sz="1100" b="0" i="0" u="none" strike="noStrike" dirty="0">
                        <a:solidFill>
                          <a:srgbClr val="000000"/>
                        </a:solidFill>
                        <a:latin typeface="Calibri"/>
                      </a:endParaRPr>
                    </a:p>
                  </a:txBody>
                  <a:tcPr marL="7620" marR="7620" marT="7620" marB="0" anchor="ctr"/>
                </a:tc>
                <a:tc>
                  <a:txBody>
                    <a:bodyPr/>
                    <a:lstStyle/>
                    <a:p>
                      <a:pPr algn="l" fontAlgn="b"/>
                      <a:r>
                        <a:rPr lang="en-US" sz="1200" u="none" strike="noStrike" dirty="0"/>
                        <a:t> </a:t>
                      </a:r>
                      <a:endParaRPr lang="en-US" sz="1200" b="0" i="0" u="none" strike="noStrike" dirty="0">
                        <a:solidFill>
                          <a:srgbClr val="000000"/>
                        </a:solidFill>
                        <a:latin typeface="Calibri"/>
                      </a:endParaRPr>
                    </a:p>
                  </a:txBody>
                  <a:tcPr marL="7620" marR="7620" marT="7620" marB="0" anchor="ctr"/>
                </a:tc>
                <a:tc>
                  <a:txBody>
                    <a:bodyPr/>
                    <a:lstStyle/>
                    <a:p>
                      <a:pPr algn="ctr" fontAlgn="b"/>
                      <a:r>
                        <a:rPr lang="en-US" sz="1200" u="none" strike="noStrike" dirty="0"/>
                        <a:t> </a:t>
                      </a:r>
                      <a:endParaRPr lang="en-US" sz="1200" b="0" i="0" u="none" strike="noStrike" dirty="0">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dirty="0"/>
                        <a:t> </a:t>
                      </a:r>
                      <a:endParaRPr lang="en-US" sz="1200" b="0" i="0" u="none" strike="noStrike" dirty="0">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a:t> </a:t>
                      </a:r>
                      <a:endParaRPr lang="en-US" sz="1200" b="0" i="0" u="none" strike="noStrike">
                        <a:solidFill>
                          <a:srgbClr val="000000"/>
                        </a:solidFill>
                        <a:latin typeface="Calibri"/>
                      </a:endParaRPr>
                    </a:p>
                  </a:txBody>
                  <a:tcPr marL="7620" marR="7620" marT="7620" marB="0" anchor="ctr"/>
                </a:tc>
                <a:tc>
                  <a:txBody>
                    <a:bodyPr/>
                    <a:lstStyle/>
                    <a:p>
                      <a:pPr algn="ctr" fontAlgn="b"/>
                      <a:r>
                        <a:rPr lang="en-US" sz="1200" u="none" strike="noStrike" dirty="0"/>
                        <a:t> </a:t>
                      </a:r>
                      <a:endParaRPr lang="en-US" sz="1200" b="0" i="0" u="none" strike="noStrike" dirty="0">
                        <a:solidFill>
                          <a:srgbClr val="000000"/>
                        </a:solidFill>
                        <a:latin typeface="Calibri"/>
                      </a:endParaRPr>
                    </a:p>
                  </a:txBody>
                  <a:tcPr marL="7620" marR="7620" marT="7620" marB="0" anchor="ctr"/>
                </a:tc>
                <a:tc>
                  <a:txBody>
                    <a:bodyPr/>
                    <a:lstStyle/>
                    <a:p>
                      <a:pPr algn="ctr" fontAlgn="b"/>
                      <a:r>
                        <a:rPr lang="en-US" sz="1200" u="none" strike="noStrike" dirty="0"/>
                        <a:t> </a:t>
                      </a:r>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b"/>
                </a:tc>
              </a:tr>
              <a:tr h="337197">
                <a:tc>
                  <a:txBody>
                    <a:bodyPr/>
                    <a:lstStyle/>
                    <a:p>
                      <a:pPr algn="l" fontAlgn="b"/>
                      <a:r>
                        <a:rPr lang="en-US" sz="1100" u="none" strike="noStrike" dirty="0"/>
                        <a:t>Less Taxes</a:t>
                      </a:r>
                      <a:endParaRPr lang="en-US" sz="1100" b="0" i="0" u="none" strike="noStrike" dirty="0">
                        <a:solidFill>
                          <a:srgbClr val="000000"/>
                        </a:solidFill>
                        <a:latin typeface="Calibri"/>
                      </a:endParaRPr>
                    </a:p>
                  </a:txBody>
                  <a:tcPr marL="7620" marR="7620" marT="7620" marB="0" anchor="ctr"/>
                </a:tc>
                <a:tc>
                  <a:txBody>
                    <a:bodyPr/>
                    <a:lstStyle/>
                    <a:p>
                      <a:endParaRPr lang="en-US"/>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endParaRPr lang="en-US"/>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b"/>
                </a:tc>
              </a:tr>
              <a:tr h="379348">
                <a:tc>
                  <a:txBody>
                    <a:bodyPr/>
                    <a:lstStyle/>
                    <a:p>
                      <a:pPr algn="l" fontAlgn="b"/>
                      <a:r>
                        <a:rPr lang="en-US" sz="1100" u="none" strike="noStrike" dirty="0"/>
                        <a:t>Cash injection - Loan or (Loan Payment)</a:t>
                      </a:r>
                      <a:endParaRPr lang="en-US" sz="1100" b="0" i="0" u="none" strike="noStrike" dirty="0">
                        <a:solidFill>
                          <a:srgbClr val="000000"/>
                        </a:solidFill>
                        <a:latin typeface="Calibri"/>
                      </a:endParaRPr>
                    </a:p>
                  </a:txBody>
                  <a:tcPr marL="7620" marR="7620" marT="7620" marB="0" anchor="ctr"/>
                </a:tc>
                <a:tc>
                  <a:txBody>
                    <a:bodyPr/>
                    <a:lstStyle/>
                    <a:p>
                      <a:endParaRPr lang="en-US"/>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endParaRPr lang="en-US"/>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a:solidFill>
                          <a:srgbClr val="000000"/>
                        </a:solidFill>
                        <a:latin typeface="Calibri"/>
                      </a:endParaRPr>
                    </a:p>
                  </a:txBody>
                  <a:tcPr marL="7620" marR="7620" marT="7620" marB="0" anchor="ctr"/>
                </a:tc>
                <a:tc>
                  <a:txBody>
                    <a:bodyPr/>
                    <a:lstStyle/>
                    <a:p>
                      <a:pPr algn="ctr" fontAlgn="b"/>
                      <a:endParaRPr lang="en-US" sz="1200" b="0" i="0" u="none" strike="noStrike">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b"/>
                </a:tc>
              </a:tr>
              <a:tr h="277543">
                <a:tc>
                  <a:txBody>
                    <a:bodyPr/>
                    <a:lstStyle/>
                    <a:p>
                      <a:pPr algn="l" fontAlgn="b"/>
                      <a:r>
                        <a:rPr lang="en-US" sz="1100" u="none" strike="noStrike" dirty="0"/>
                        <a:t> </a:t>
                      </a:r>
                      <a:endParaRPr lang="en-US" sz="1100" b="0" i="0" u="none" strike="noStrike" dirty="0">
                        <a:solidFill>
                          <a:srgbClr val="000000"/>
                        </a:solidFill>
                        <a:latin typeface="Calibri"/>
                      </a:endParaRPr>
                    </a:p>
                  </a:txBody>
                  <a:tcPr marL="7620" marR="7620" marT="7620" marB="0" anchor="ctr"/>
                </a:tc>
                <a:tc>
                  <a:txBody>
                    <a:bodyPr/>
                    <a:lstStyle/>
                    <a:p>
                      <a:endParaRPr lang="en-US"/>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endParaRPr lang="en-US"/>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a:solidFill>
                          <a:srgbClr val="000000"/>
                        </a:solidFill>
                        <a:latin typeface="Calibri"/>
                      </a:endParaRPr>
                    </a:p>
                  </a:txBody>
                  <a:tcPr marL="7620" marR="7620" marT="7620" marB="0" anchor="ctr"/>
                </a:tc>
                <a:tc>
                  <a:txBody>
                    <a:bodyPr/>
                    <a:lstStyle/>
                    <a:p>
                      <a:pPr algn="ctr" fontAlgn="b"/>
                      <a:endParaRPr lang="en-US" sz="1200" b="0" i="0" u="none" strike="noStrike">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b"/>
                </a:tc>
              </a:tr>
              <a:tr h="337197">
                <a:tc>
                  <a:txBody>
                    <a:bodyPr/>
                    <a:lstStyle/>
                    <a:p>
                      <a:pPr algn="l" fontAlgn="b"/>
                      <a:r>
                        <a:rPr lang="en-US" sz="1100" b="1" u="none" strike="noStrike" dirty="0"/>
                        <a:t>Net Cash Flow</a:t>
                      </a:r>
                      <a:endParaRPr lang="en-US" sz="1100" b="1" i="0" u="none" strike="noStrike" dirty="0">
                        <a:solidFill>
                          <a:srgbClr val="000000"/>
                        </a:solidFill>
                        <a:latin typeface="Calibri"/>
                      </a:endParaRPr>
                    </a:p>
                  </a:txBody>
                  <a:tcPr marL="7620" marR="7620" marT="7620" marB="0" anchor="ctr">
                    <a:solidFill>
                      <a:srgbClr val="FFFF00"/>
                    </a:solidFill>
                  </a:tcPr>
                </a:tc>
                <a:tc>
                  <a:txBody>
                    <a:bodyPr/>
                    <a:lstStyle/>
                    <a:p>
                      <a:endParaRPr lang="en-US"/>
                    </a:p>
                  </a:txBody>
                  <a:tcPr marL="7620" marR="7620" marT="7620" marB="0" anchor="ctr">
                    <a:solidFill>
                      <a:srgbClr val="FFFF00"/>
                    </a:solidFill>
                  </a:tcPr>
                </a:tc>
                <a:tc>
                  <a:txBody>
                    <a:bodyPr/>
                    <a:lstStyle/>
                    <a:p>
                      <a:pPr algn="ctr" fontAlgn="b"/>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endParaRPr lang="en-US"/>
                    </a:p>
                  </a:txBody>
                  <a:tcPr marL="7620" marR="7620" marT="7620" marB="0" anchor="ctr">
                    <a:solidFill>
                      <a:srgbClr val="FFFF00"/>
                    </a:solidFill>
                  </a:tcPr>
                </a:tc>
                <a:tc>
                  <a:txBody>
                    <a:bodyPr/>
                    <a:lstStyle/>
                    <a:p>
                      <a:pPr algn="ctr" fontAlgn="b"/>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1" i="0" u="none" strike="noStrike">
                        <a:solidFill>
                          <a:srgbClr val="000000"/>
                        </a:solidFill>
                        <a:latin typeface="Calibri"/>
                      </a:endParaRPr>
                    </a:p>
                  </a:txBody>
                  <a:tcPr marL="7620" marR="7620" marT="7620" marB="0" anchor="ctr">
                    <a:solidFill>
                      <a:srgbClr val="FFFF00"/>
                    </a:solidFill>
                  </a:tcPr>
                </a:tc>
                <a:tc>
                  <a:txBody>
                    <a:bodyPr/>
                    <a:lstStyle/>
                    <a:p>
                      <a:pPr algn="ctr" fontAlgn="b"/>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1"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1" i="0" u="none" strike="noStrike" dirty="0">
                        <a:solidFill>
                          <a:srgbClr val="000000"/>
                        </a:solidFill>
                        <a:latin typeface="Calibri"/>
                      </a:endParaRPr>
                    </a:p>
                  </a:txBody>
                  <a:tcPr marL="7620" marR="7620" marT="7620" marB="0" anchor="b">
                    <a:solidFill>
                      <a:srgbClr val="FFFF00"/>
                    </a:solidFill>
                  </a:tcPr>
                </a:tc>
              </a:tr>
              <a:tr h="277543">
                <a:tc>
                  <a:txBody>
                    <a:bodyPr/>
                    <a:lstStyle/>
                    <a:p>
                      <a:pPr algn="l" fontAlgn="b"/>
                      <a:r>
                        <a:rPr lang="en-US" sz="1100" u="none" strike="noStrike" dirty="0"/>
                        <a:t> </a:t>
                      </a:r>
                      <a:endParaRPr lang="en-US" sz="1100" b="0" i="0" u="none" strike="noStrike" dirty="0">
                        <a:solidFill>
                          <a:srgbClr val="000000"/>
                        </a:solidFill>
                        <a:latin typeface="Calibri"/>
                      </a:endParaRPr>
                    </a:p>
                  </a:txBody>
                  <a:tcPr marL="7620" marR="7620" marT="7620" marB="0" anchor="ctr"/>
                </a:tc>
                <a:tc>
                  <a:txBody>
                    <a:bodyPr/>
                    <a:lstStyle/>
                    <a:p>
                      <a:endParaRPr lang="en-US"/>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endParaRPr lang="en-US"/>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a:solidFill>
                          <a:srgbClr val="000000"/>
                        </a:solidFill>
                        <a:latin typeface="Calibri"/>
                      </a:endParaRPr>
                    </a:p>
                  </a:txBody>
                  <a:tcPr marL="7620" marR="7620" marT="7620" marB="0" anchor="ctr"/>
                </a:tc>
                <a:tc>
                  <a:txBody>
                    <a:bodyPr/>
                    <a:lstStyle/>
                    <a:p>
                      <a:pPr algn="ctr" fontAlgn="b"/>
                      <a:endParaRPr lang="en-US" sz="1200" b="0" i="0" u="none" strike="noStrike">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ctr"/>
                </a:tc>
                <a:tc>
                  <a:txBody>
                    <a:bodyPr/>
                    <a:lstStyle/>
                    <a:p>
                      <a:pPr algn="ctr" fontAlgn="b"/>
                      <a:endParaRPr lang="en-US" sz="1200" b="0" i="0" u="none" strike="noStrike" dirty="0">
                        <a:solidFill>
                          <a:srgbClr val="000000"/>
                        </a:solidFill>
                        <a:latin typeface="Calibri"/>
                      </a:endParaRPr>
                    </a:p>
                  </a:txBody>
                  <a:tcPr marL="7620" marR="7620" marT="7620" marB="0" anchor="b"/>
                </a:tc>
              </a:tr>
              <a:tr h="337552">
                <a:tc>
                  <a:txBody>
                    <a:bodyPr/>
                    <a:lstStyle/>
                    <a:p>
                      <a:pPr algn="l" fontAlgn="b"/>
                      <a:r>
                        <a:rPr lang="en-US" sz="1100" b="1" u="none" strike="noStrike" dirty="0"/>
                        <a:t>Net Cash Flow at Period End</a:t>
                      </a:r>
                      <a:endParaRPr lang="en-US" sz="1100" b="1" i="0" u="none" strike="noStrike" dirty="0">
                        <a:solidFill>
                          <a:srgbClr val="000000"/>
                        </a:solidFill>
                        <a:latin typeface="Calibri"/>
                      </a:endParaRPr>
                    </a:p>
                  </a:txBody>
                  <a:tcPr marL="7620" marR="7620" marT="7620" marB="0" anchor="ctr">
                    <a:solidFill>
                      <a:srgbClr val="FFFF00"/>
                    </a:solidFill>
                  </a:tcPr>
                </a:tc>
                <a:tc>
                  <a:txBody>
                    <a:bodyPr/>
                    <a:lstStyle/>
                    <a:p>
                      <a:endParaRPr lang="en-US"/>
                    </a:p>
                  </a:txBody>
                  <a:tcPr marL="7620" marR="7620" marT="7620" marB="0" anchor="ctr">
                    <a:solidFill>
                      <a:srgbClr val="FFFF00"/>
                    </a:solidFill>
                  </a:tcPr>
                </a:tc>
                <a:tc>
                  <a:txBody>
                    <a:bodyPr/>
                    <a:lstStyle/>
                    <a:p>
                      <a:pPr algn="ctr" fontAlgn="b"/>
                      <a:endParaRPr lang="en-US" sz="1200" b="0" i="0" u="none" strike="noStrike" dirty="0">
                        <a:solidFill>
                          <a:srgbClr val="000000"/>
                        </a:solidFill>
                        <a:latin typeface="Calibri"/>
                      </a:endParaRPr>
                    </a:p>
                  </a:txBody>
                  <a:tcPr marL="7620" marR="7620" marT="7620" marB="0" anchor="ctr">
                    <a:solidFill>
                      <a:srgbClr val="FFFF00"/>
                    </a:solidFill>
                  </a:tcPr>
                </a:tc>
                <a:tc>
                  <a:txBody>
                    <a:bodyPr/>
                    <a:lstStyle/>
                    <a:p>
                      <a:endParaRPr lang="en-US"/>
                    </a:p>
                  </a:txBody>
                  <a:tcPr marL="7620" marR="7620" marT="7620" marB="0" anchor="ctr">
                    <a:solidFill>
                      <a:srgbClr val="FFFF00"/>
                    </a:solidFill>
                  </a:tcPr>
                </a:tc>
                <a:tc>
                  <a:txBody>
                    <a:bodyPr/>
                    <a:lstStyle/>
                    <a:p>
                      <a:pPr algn="ctr" fontAlgn="b"/>
                      <a:endParaRPr lang="en-US" sz="1200" b="0"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0"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0"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0"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0"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0"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0"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0"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0"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0"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0"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0"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0"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0" i="0" u="none" strike="noStrike" dirty="0">
                        <a:solidFill>
                          <a:srgbClr val="000000"/>
                        </a:solidFill>
                        <a:latin typeface="Calibri"/>
                      </a:endParaRPr>
                    </a:p>
                  </a:txBody>
                  <a:tcPr marL="7620" marR="7620" marT="7620" marB="0" anchor="ctr">
                    <a:solidFill>
                      <a:srgbClr val="FFFF00"/>
                    </a:solidFill>
                  </a:tcPr>
                </a:tc>
                <a:tc>
                  <a:txBody>
                    <a:bodyPr/>
                    <a:lstStyle/>
                    <a:p>
                      <a:pPr algn="ctr" fontAlgn="b"/>
                      <a:endParaRPr lang="en-US" sz="1200" b="0" i="0" u="none" strike="noStrike" dirty="0">
                        <a:solidFill>
                          <a:srgbClr val="000000"/>
                        </a:solidFill>
                        <a:latin typeface="Calibri"/>
                      </a:endParaRPr>
                    </a:p>
                  </a:txBody>
                  <a:tcPr marL="7620" marR="7620" marT="7620" marB="0" anchor="b">
                    <a:solidFill>
                      <a:srgbClr val="FFFF00"/>
                    </a:solidFill>
                  </a:tcPr>
                </a:tc>
              </a:tr>
            </a:tbl>
          </a:graphicData>
        </a:graphic>
      </p:graphicFrame>
    </p:spTree>
  </p:cSld>
  <p:clrMapOvr>
    <a:masterClrMapping/>
  </p:clrMapOvr>
  <p:transition>
    <p:wedg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0" y="152400"/>
          <a:ext cx="8619083" cy="4797720"/>
        </p:xfrm>
        <a:graphic>
          <a:graphicData uri="http://schemas.openxmlformats.org/drawingml/2006/table">
            <a:tbl>
              <a:tblPr/>
              <a:tblGrid>
                <a:gridCol w="990600"/>
                <a:gridCol w="1913483"/>
                <a:gridCol w="762000"/>
                <a:gridCol w="152400"/>
                <a:gridCol w="685800"/>
                <a:gridCol w="152400"/>
                <a:gridCol w="762000"/>
                <a:gridCol w="137076"/>
                <a:gridCol w="533579"/>
                <a:gridCol w="116529"/>
                <a:gridCol w="533579"/>
                <a:gridCol w="87319"/>
                <a:gridCol w="533579"/>
                <a:gridCol w="104262"/>
                <a:gridCol w="533579"/>
                <a:gridCol w="87319"/>
                <a:gridCol w="533579"/>
              </a:tblGrid>
              <a:tr h="167695">
                <a:tc>
                  <a:txBody>
                    <a:bodyPr/>
                    <a:lstStyle/>
                    <a:p>
                      <a:pPr algn="l" fontAlgn="b"/>
                      <a:endParaRPr lang="en-US" sz="1200" b="0" i="0" u="none" strike="noStrike" baseline="0" dirty="0">
                        <a:solidFill>
                          <a:srgbClr val="000000"/>
                        </a:solidFill>
                        <a:latin typeface="Calibri"/>
                      </a:endParaRPr>
                    </a:p>
                  </a:txBody>
                  <a:tcPr marL="1785" marR="1785" marT="1785" marB="0" anchor="b">
                    <a:lnL>
                      <a:noFill/>
                    </a:lnL>
                    <a:lnR>
                      <a:noFill/>
                    </a:lnR>
                    <a:lnT>
                      <a:noFill/>
                    </a:lnT>
                    <a:lnB>
                      <a:noFill/>
                    </a:lnB>
                  </a:tcPr>
                </a:tc>
                <a:tc>
                  <a:txBody>
                    <a:bodyPr/>
                    <a:lstStyle/>
                    <a:p>
                      <a:pPr algn="ctr" fontAlgn="ctr"/>
                      <a:endParaRPr lang="en-US" sz="1200" b="0" i="0" u="none" strike="noStrike" baseline="0">
                        <a:solidFill>
                          <a:srgbClr val="000000"/>
                        </a:solidFill>
                        <a:latin typeface="Calibri"/>
                      </a:endParaRPr>
                    </a:p>
                  </a:txBody>
                  <a:tcPr marL="1785" marR="1785" marT="1785" marB="0" anchor="ctr">
                    <a:lnL>
                      <a:noFill/>
                    </a:lnL>
                    <a:lnR>
                      <a:noFill/>
                    </a:lnR>
                    <a:lnT>
                      <a:noFill/>
                    </a:lnT>
                    <a:lnB>
                      <a:noFill/>
                    </a:lnB>
                  </a:tcPr>
                </a:tc>
                <a:tc gridSpan="15">
                  <a:txBody>
                    <a:bodyPr/>
                    <a:lstStyle/>
                    <a:p>
                      <a:pPr algn="ctr" fontAlgn="ctr"/>
                      <a:r>
                        <a:rPr lang="en-US" sz="1200" b="1" i="0" u="none" strike="noStrike" baseline="0" dirty="0">
                          <a:solidFill>
                            <a:srgbClr val="000000"/>
                          </a:solidFill>
                          <a:latin typeface="Calibri"/>
                        </a:rPr>
                        <a:t>Budget Financial Report - Eight Years</a:t>
                      </a:r>
                    </a:p>
                  </a:txBody>
                  <a:tcPr marL="1785" marR="1785" marT="1785"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20120">
                <a:tc>
                  <a:txBody>
                    <a:bodyPr/>
                    <a:lstStyle/>
                    <a:p>
                      <a:pPr algn="l" fontAlgn="b"/>
                      <a:endParaRPr lang="en-US" sz="1200" b="0" i="0" u="none" strike="noStrike" baseline="0">
                        <a:solidFill>
                          <a:srgbClr val="000000"/>
                        </a:solidFill>
                        <a:latin typeface="Calibri"/>
                      </a:endParaRPr>
                    </a:p>
                  </a:txBody>
                  <a:tcPr marL="1785" marR="1785" marT="1785" marB="0" anchor="b">
                    <a:lnL>
                      <a:noFill/>
                    </a:lnL>
                    <a:lnR>
                      <a:noFill/>
                    </a:lnR>
                    <a:lnT>
                      <a:noFill/>
                    </a:lnT>
                    <a:lnB>
                      <a:noFill/>
                    </a:lnB>
                  </a:tcPr>
                </a:tc>
                <a:tc>
                  <a:txBody>
                    <a:bodyPr/>
                    <a:lstStyle/>
                    <a:p>
                      <a:pPr algn="ctr" fontAlgn="ctr"/>
                      <a:endParaRPr lang="en-US" sz="1200" b="0" i="0" u="none" strike="noStrike" baseline="0">
                        <a:solidFill>
                          <a:srgbClr val="000000"/>
                        </a:solidFill>
                        <a:latin typeface="Calibri"/>
                      </a:endParaRPr>
                    </a:p>
                  </a:txBody>
                  <a:tcPr marL="1785" marR="1785" marT="1785" marB="0" anchor="ctr">
                    <a:lnL>
                      <a:noFill/>
                    </a:lnL>
                    <a:lnR>
                      <a:noFill/>
                    </a:lnR>
                    <a:lnT>
                      <a:noFill/>
                    </a:lnT>
                    <a:lnB>
                      <a:noFill/>
                    </a:lnB>
                  </a:tcPr>
                </a:tc>
                <a:tc>
                  <a:txBody>
                    <a:bodyPr/>
                    <a:lstStyle/>
                    <a:p>
                      <a:pPr algn="ctr" fontAlgn="b"/>
                      <a:r>
                        <a:rPr lang="en-US" sz="1200" b="0" i="0" u="none" strike="noStrike" baseline="0">
                          <a:solidFill>
                            <a:srgbClr val="000000"/>
                          </a:solidFill>
                          <a:latin typeface="Calibri"/>
                        </a:rPr>
                        <a:t>Budget</a:t>
                      </a:r>
                    </a:p>
                  </a:txBody>
                  <a:tcPr marL="1785" marR="1785" marT="1785" marB="0" anchor="b">
                    <a:lnL>
                      <a:noFill/>
                    </a:lnL>
                    <a:lnR>
                      <a:noFill/>
                    </a:lnR>
                    <a:lnT>
                      <a:noFill/>
                    </a:lnT>
                    <a:lnB>
                      <a:noFill/>
                    </a:lnB>
                    <a:solidFill>
                      <a:srgbClr val="E5E0EC"/>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E5E0EC"/>
                    </a:solidFill>
                  </a:tcPr>
                </a:tc>
                <a:tc>
                  <a:txBody>
                    <a:bodyPr/>
                    <a:lstStyle/>
                    <a:p>
                      <a:pPr algn="ctr" fontAlgn="b"/>
                      <a:r>
                        <a:rPr lang="en-US" sz="1200" b="0" i="0" u="none" strike="noStrike" baseline="0">
                          <a:solidFill>
                            <a:srgbClr val="000000"/>
                          </a:solidFill>
                          <a:latin typeface="Calibri"/>
                        </a:rPr>
                        <a:t>Budget</a:t>
                      </a:r>
                    </a:p>
                  </a:txBody>
                  <a:tcPr marL="1785" marR="1785" marT="1785" marB="0" anchor="b">
                    <a:lnL>
                      <a:noFill/>
                    </a:lnL>
                    <a:lnR>
                      <a:noFill/>
                    </a:lnR>
                    <a:lnT>
                      <a:noFill/>
                    </a:lnT>
                    <a:lnB>
                      <a:noFill/>
                    </a:lnB>
                    <a:solidFill>
                      <a:srgbClr val="E5E0EC"/>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E5E0EC"/>
                    </a:solidFill>
                  </a:tcPr>
                </a:tc>
                <a:tc>
                  <a:txBody>
                    <a:bodyPr/>
                    <a:lstStyle/>
                    <a:p>
                      <a:pPr algn="ctr" fontAlgn="b"/>
                      <a:r>
                        <a:rPr lang="en-US" sz="1200" b="0" i="0" u="none" strike="noStrike" baseline="0">
                          <a:solidFill>
                            <a:srgbClr val="000000"/>
                          </a:solidFill>
                          <a:latin typeface="Calibri"/>
                        </a:rPr>
                        <a:t>Budget</a:t>
                      </a:r>
                    </a:p>
                  </a:txBody>
                  <a:tcPr marL="1785" marR="1785" marT="1785" marB="0" anchor="b">
                    <a:lnL>
                      <a:noFill/>
                    </a:lnL>
                    <a:lnR>
                      <a:noFill/>
                    </a:lnR>
                    <a:lnT>
                      <a:noFill/>
                    </a:lnT>
                    <a:lnB>
                      <a:noFill/>
                    </a:lnB>
                    <a:solidFill>
                      <a:srgbClr val="E5E0EC"/>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E5E0EC"/>
                    </a:solidFill>
                  </a:tcPr>
                </a:tc>
                <a:tc>
                  <a:txBody>
                    <a:bodyPr/>
                    <a:lstStyle/>
                    <a:p>
                      <a:pPr algn="ctr" fontAlgn="b"/>
                      <a:r>
                        <a:rPr lang="en-US" sz="1200" b="0" i="0" u="none" strike="noStrike" baseline="0">
                          <a:solidFill>
                            <a:srgbClr val="000000"/>
                          </a:solidFill>
                          <a:latin typeface="Calibri"/>
                        </a:rPr>
                        <a:t>Budget</a:t>
                      </a:r>
                    </a:p>
                  </a:txBody>
                  <a:tcPr marL="1785" marR="1785" marT="1785" marB="0" anchor="b">
                    <a:lnL>
                      <a:noFill/>
                    </a:lnL>
                    <a:lnR>
                      <a:noFill/>
                    </a:lnR>
                    <a:lnT>
                      <a:noFill/>
                    </a:lnT>
                    <a:lnB>
                      <a:noFill/>
                    </a:lnB>
                    <a:solidFill>
                      <a:srgbClr val="E5E0EC"/>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E5E0EC"/>
                    </a:solidFill>
                  </a:tcPr>
                </a:tc>
                <a:tc>
                  <a:txBody>
                    <a:bodyPr/>
                    <a:lstStyle/>
                    <a:p>
                      <a:pPr algn="ctr" fontAlgn="b"/>
                      <a:r>
                        <a:rPr lang="en-US" sz="1200" b="0" i="0" u="none" strike="noStrike" baseline="0">
                          <a:solidFill>
                            <a:srgbClr val="000000"/>
                          </a:solidFill>
                          <a:latin typeface="Calibri"/>
                        </a:rPr>
                        <a:t>Budget</a:t>
                      </a:r>
                    </a:p>
                  </a:txBody>
                  <a:tcPr marL="1785" marR="1785" marT="1785" marB="0" anchor="b">
                    <a:lnL>
                      <a:noFill/>
                    </a:lnL>
                    <a:lnR>
                      <a:noFill/>
                    </a:lnR>
                    <a:lnT>
                      <a:noFill/>
                    </a:lnT>
                    <a:lnB>
                      <a:noFill/>
                    </a:lnB>
                    <a:solidFill>
                      <a:srgbClr val="E5E0EC"/>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E5E0EC"/>
                    </a:solidFill>
                  </a:tcPr>
                </a:tc>
                <a:tc>
                  <a:txBody>
                    <a:bodyPr/>
                    <a:lstStyle/>
                    <a:p>
                      <a:pPr algn="ctr" fontAlgn="b"/>
                      <a:r>
                        <a:rPr lang="en-US" sz="1200" b="0" i="0" u="none" strike="noStrike" baseline="0">
                          <a:solidFill>
                            <a:srgbClr val="000000"/>
                          </a:solidFill>
                          <a:latin typeface="Calibri"/>
                        </a:rPr>
                        <a:t>Budget</a:t>
                      </a:r>
                    </a:p>
                  </a:txBody>
                  <a:tcPr marL="1785" marR="1785" marT="1785" marB="0" anchor="b">
                    <a:lnL>
                      <a:noFill/>
                    </a:lnL>
                    <a:lnR>
                      <a:noFill/>
                    </a:lnR>
                    <a:lnT>
                      <a:noFill/>
                    </a:lnT>
                    <a:lnB>
                      <a:noFill/>
                    </a:lnB>
                    <a:solidFill>
                      <a:srgbClr val="E5E0EC"/>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E5E0EC"/>
                    </a:solidFill>
                  </a:tcPr>
                </a:tc>
                <a:tc>
                  <a:txBody>
                    <a:bodyPr/>
                    <a:lstStyle/>
                    <a:p>
                      <a:pPr algn="ctr" fontAlgn="b"/>
                      <a:r>
                        <a:rPr lang="en-US" sz="1200" b="0" i="0" u="none" strike="noStrike" baseline="0">
                          <a:solidFill>
                            <a:srgbClr val="000000"/>
                          </a:solidFill>
                          <a:latin typeface="Calibri"/>
                        </a:rPr>
                        <a:t>Budget</a:t>
                      </a:r>
                    </a:p>
                  </a:txBody>
                  <a:tcPr marL="1785" marR="1785" marT="1785" marB="0" anchor="b">
                    <a:lnL>
                      <a:noFill/>
                    </a:lnL>
                    <a:lnR>
                      <a:noFill/>
                    </a:lnR>
                    <a:lnT>
                      <a:noFill/>
                    </a:lnT>
                    <a:lnB>
                      <a:noFill/>
                    </a:lnB>
                    <a:solidFill>
                      <a:srgbClr val="E5E0EC"/>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E5E0EC"/>
                    </a:solidFill>
                  </a:tcPr>
                </a:tc>
                <a:tc>
                  <a:txBody>
                    <a:bodyPr/>
                    <a:lstStyle/>
                    <a:p>
                      <a:pPr algn="ctr" fontAlgn="b"/>
                      <a:r>
                        <a:rPr lang="en-US" sz="1200" b="0" i="0" u="none" strike="noStrike" baseline="0">
                          <a:solidFill>
                            <a:srgbClr val="000000"/>
                          </a:solidFill>
                          <a:latin typeface="Calibri"/>
                        </a:rPr>
                        <a:t>Budget</a:t>
                      </a:r>
                    </a:p>
                  </a:txBody>
                  <a:tcPr marL="1785" marR="1785" marT="1785" marB="0" anchor="b">
                    <a:lnL>
                      <a:noFill/>
                    </a:lnL>
                    <a:lnR>
                      <a:noFill/>
                    </a:lnR>
                    <a:lnT>
                      <a:noFill/>
                    </a:lnT>
                    <a:lnB>
                      <a:noFill/>
                    </a:lnB>
                    <a:solidFill>
                      <a:srgbClr val="E5E0EC"/>
                    </a:solidFill>
                  </a:tcPr>
                </a:tc>
              </a:tr>
              <a:tr h="120120">
                <a:tc>
                  <a:txBody>
                    <a:bodyPr/>
                    <a:lstStyle/>
                    <a:p>
                      <a:pPr algn="l" fontAlgn="b"/>
                      <a:endParaRPr lang="en-US" sz="1200" b="0" i="0" u="none" strike="noStrike" baseline="0">
                        <a:solidFill>
                          <a:srgbClr val="000000"/>
                        </a:solidFill>
                        <a:latin typeface="Calibri"/>
                      </a:endParaRPr>
                    </a:p>
                  </a:txBody>
                  <a:tcPr marL="1785" marR="1785" marT="1785" marB="0" anchor="b">
                    <a:lnL>
                      <a:noFill/>
                    </a:lnL>
                    <a:lnR>
                      <a:noFill/>
                    </a:lnR>
                    <a:lnT>
                      <a:noFill/>
                    </a:lnT>
                    <a:lnB>
                      <a:noFill/>
                    </a:lnB>
                  </a:tcPr>
                </a:tc>
                <a:tc>
                  <a:txBody>
                    <a:bodyPr/>
                    <a:lstStyle/>
                    <a:p>
                      <a:pPr algn="ctr" fontAlgn="ctr"/>
                      <a:endParaRPr lang="en-US" sz="1200" b="0" i="0" u="none" strike="noStrike" baseline="0">
                        <a:solidFill>
                          <a:srgbClr val="000000"/>
                        </a:solidFill>
                        <a:latin typeface="Calibri"/>
                      </a:endParaRPr>
                    </a:p>
                  </a:txBody>
                  <a:tcPr marL="1785" marR="1785" marT="1785" marB="0" anchor="ctr">
                    <a:lnL>
                      <a:noFill/>
                    </a:lnL>
                    <a:lnR>
                      <a:noFill/>
                    </a:lnR>
                    <a:lnT>
                      <a:noFill/>
                    </a:lnT>
                    <a:lnB>
                      <a:noFill/>
                    </a:lnB>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FFFFFF"/>
                    </a:solidFill>
                  </a:tcPr>
                </a:tc>
              </a:tr>
              <a:tr h="120120">
                <a:tc>
                  <a:txBody>
                    <a:bodyPr/>
                    <a:lstStyle/>
                    <a:p>
                      <a:pPr algn="l" fontAlgn="b"/>
                      <a:endParaRPr lang="en-US" sz="1200" b="0" i="0" u="none" strike="noStrike" baseline="0">
                        <a:solidFill>
                          <a:srgbClr val="000000"/>
                        </a:solidFill>
                        <a:latin typeface="Calibri"/>
                      </a:endParaRPr>
                    </a:p>
                  </a:txBody>
                  <a:tcPr marL="1785" marR="1785" marT="1785" marB="0" anchor="b">
                    <a:lnL>
                      <a:noFill/>
                    </a:lnL>
                    <a:lnR>
                      <a:noFill/>
                    </a:lnR>
                    <a:lnT>
                      <a:noFill/>
                    </a:lnT>
                    <a:lnB>
                      <a:noFill/>
                    </a:lnB>
                  </a:tcPr>
                </a:tc>
                <a:tc>
                  <a:txBody>
                    <a:bodyPr/>
                    <a:lstStyle/>
                    <a:p>
                      <a:pPr algn="l" fontAlgn="b"/>
                      <a:r>
                        <a:rPr lang="en-US" sz="1200" b="1" i="0" u="none" strike="noStrike" baseline="0">
                          <a:solidFill>
                            <a:srgbClr val="000000"/>
                          </a:solidFill>
                          <a:latin typeface="Calibri"/>
                        </a:rPr>
                        <a:t>BALANCE SHEET</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Year 1</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Year 2</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Year 3 </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Year 4</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Year 5</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Year 6 </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Year 7</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Year 8</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r>
              <a:tr h="120120">
                <a:tc>
                  <a:txBody>
                    <a:bodyPr/>
                    <a:lstStyle/>
                    <a:p>
                      <a:pPr algn="r" fontAlgn="b"/>
                      <a:r>
                        <a:rPr lang="en-US" sz="1200" b="0" i="0" u="none" strike="noStrike" baseline="0">
                          <a:solidFill>
                            <a:srgbClr val="000000"/>
                          </a:solidFill>
                          <a:latin typeface="Calibri"/>
                        </a:rPr>
                        <a:t>1</a:t>
                      </a: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200" b="1" i="0" u="none" strike="noStrike" baseline="0">
                          <a:solidFill>
                            <a:srgbClr val="000000"/>
                          </a:solidFill>
                          <a:latin typeface="Calibri"/>
                        </a:rPr>
                        <a:t>Current Assets</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120">
                <a:tc>
                  <a:txBody>
                    <a:bodyPr/>
                    <a:lstStyle/>
                    <a:p>
                      <a:pPr algn="r" fontAlgn="b"/>
                      <a:r>
                        <a:rPr lang="en-US" sz="1200" b="0" i="0" u="none" strike="noStrike" baseline="0">
                          <a:solidFill>
                            <a:srgbClr val="000000"/>
                          </a:solidFill>
                          <a:latin typeface="Calibri"/>
                        </a:rPr>
                        <a:t>2</a:t>
                      </a: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Cash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120">
                <a:tc>
                  <a:txBody>
                    <a:bodyPr/>
                    <a:lstStyle/>
                    <a:p>
                      <a:pPr algn="r" fontAlgn="b"/>
                      <a:r>
                        <a:rPr lang="en-US" sz="1200" b="0" i="0" u="none" strike="noStrike" baseline="0">
                          <a:solidFill>
                            <a:srgbClr val="000000"/>
                          </a:solidFill>
                          <a:latin typeface="Calibri"/>
                        </a:rPr>
                        <a:t>3</a:t>
                      </a: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Accounts Receivable</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dirty="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120">
                <a:tc>
                  <a:txBody>
                    <a:bodyPr/>
                    <a:lstStyle/>
                    <a:p>
                      <a:pPr algn="r" fontAlgn="b"/>
                      <a:r>
                        <a:rPr lang="en-US" sz="1200" b="0" i="0" u="none" strike="noStrike" baseline="0">
                          <a:solidFill>
                            <a:srgbClr val="000000"/>
                          </a:solidFill>
                          <a:latin typeface="Calibri"/>
                        </a:rPr>
                        <a:t>4</a:t>
                      </a: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Due From Affiliates4Inventory</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120">
                <a:tc>
                  <a:txBody>
                    <a:bodyPr/>
                    <a:lstStyle/>
                    <a:p>
                      <a:pPr algn="r" fontAlgn="b"/>
                      <a:r>
                        <a:rPr lang="en-US" sz="1200" b="0" i="0" u="none" strike="noStrike" baseline="0">
                          <a:solidFill>
                            <a:srgbClr val="000000"/>
                          </a:solidFill>
                          <a:latin typeface="Calibri"/>
                        </a:rPr>
                        <a:t>5</a:t>
                      </a: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Advance &amp;Prepayments</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120">
                <a:tc>
                  <a:txBody>
                    <a:bodyPr/>
                    <a:lstStyle/>
                    <a:p>
                      <a:pPr algn="l" fontAlgn="b"/>
                      <a:endParaRPr lang="en-US" sz="1200" b="0" i="0" u="none" strike="noStrike" baseline="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Total Current Assets</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961">
                <a:tc>
                  <a:txBody>
                    <a:bodyPr/>
                    <a:lstStyle/>
                    <a:p>
                      <a:pPr algn="r" fontAlgn="b"/>
                      <a:r>
                        <a:rPr lang="en-US" sz="1200" b="0" i="0" u="none" strike="noStrike" baseline="0">
                          <a:solidFill>
                            <a:srgbClr val="000000"/>
                          </a:solidFill>
                          <a:latin typeface="Calibri"/>
                        </a:rPr>
                        <a:t>6</a:t>
                      </a: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Property &amp; Equipment (Fixed Assets)</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123709">
                <a:tc>
                  <a:txBody>
                    <a:bodyPr/>
                    <a:lstStyle/>
                    <a:p>
                      <a:pPr algn="l" fontAlgn="b"/>
                      <a:endParaRPr lang="en-US" sz="1200" b="0" i="0" u="none" strike="noStrike" baseline="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200" b="1" i="0" u="none" strike="noStrike" baseline="0">
                          <a:solidFill>
                            <a:srgbClr val="000000"/>
                          </a:solidFill>
                          <a:latin typeface="Calibri"/>
                        </a:rPr>
                        <a:t>TOTAL ASSETS</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r>
              <a:tr h="120961">
                <a:tc>
                  <a:txBody>
                    <a:bodyPr/>
                    <a:lstStyle/>
                    <a:p>
                      <a:pPr algn="l" fontAlgn="b"/>
                      <a:endParaRPr lang="en-US" sz="1200" b="0" i="0" u="none" strike="noStrike" baseline="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120">
                <a:tc>
                  <a:txBody>
                    <a:bodyPr/>
                    <a:lstStyle/>
                    <a:p>
                      <a:pPr algn="l" fontAlgn="b"/>
                      <a:endParaRPr lang="en-US" sz="1200" b="0" i="0" u="none" strike="noStrike" baseline="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200" b="1" i="0" u="none" strike="noStrike" baseline="0">
                          <a:solidFill>
                            <a:srgbClr val="000000"/>
                          </a:solidFill>
                          <a:latin typeface="Calibri"/>
                        </a:rPr>
                        <a:t>Current Liabilities</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120">
                <a:tc>
                  <a:txBody>
                    <a:bodyPr/>
                    <a:lstStyle/>
                    <a:p>
                      <a:pPr algn="r" fontAlgn="b"/>
                      <a:r>
                        <a:rPr lang="en-US" sz="1200" b="0" i="0" u="none" strike="noStrike" baseline="0">
                          <a:solidFill>
                            <a:srgbClr val="000000"/>
                          </a:solidFill>
                          <a:latin typeface="Calibri"/>
                        </a:rPr>
                        <a:t>7</a:t>
                      </a: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Banks - Overdraft</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120">
                <a:tc>
                  <a:txBody>
                    <a:bodyPr/>
                    <a:lstStyle/>
                    <a:p>
                      <a:pPr algn="r" fontAlgn="b"/>
                      <a:r>
                        <a:rPr lang="en-US" sz="1200" b="0" i="0" u="none" strike="noStrike" baseline="0">
                          <a:solidFill>
                            <a:srgbClr val="000000"/>
                          </a:solidFill>
                          <a:latin typeface="Calibri"/>
                        </a:rPr>
                        <a:t>8</a:t>
                      </a: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Accounts Payable</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120">
                <a:tc>
                  <a:txBody>
                    <a:bodyPr/>
                    <a:lstStyle/>
                    <a:p>
                      <a:pPr algn="r" fontAlgn="b"/>
                      <a:r>
                        <a:rPr lang="en-US" sz="1200" b="0" i="0" u="none" strike="noStrike" baseline="0">
                          <a:solidFill>
                            <a:srgbClr val="000000"/>
                          </a:solidFill>
                          <a:latin typeface="Calibri"/>
                        </a:rPr>
                        <a:t>9</a:t>
                      </a: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baseline="0">
                          <a:solidFill>
                            <a:srgbClr val="000000"/>
                          </a:solidFill>
                          <a:latin typeface="Calibri"/>
                        </a:rPr>
                        <a:t>Accounts Provisions &amp; projects Advance</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20120">
                <a:tc>
                  <a:txBody>
                    <a:bodyPr/>
                    <a:lstStyle/>
                    <a:p>
                      <a:pPr algn="l" fontAlgn="b"/>
                      <a:endParaRPr lang="en-US" sz="1200" b="0" i="0" u="none" strike="noStrike" baseline="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Total Current Liabilities</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120">
                <a:tc>
                  <a:txBody>
                    <a:bodyPr/>
                    <a:lstStyle/>
                    <a:p>
                      <a:pPr algn="l" fontAlgn="b"/>
                      <a:endParaRPr lang="en-US" sz="1200" b="0" i="0" u="none" strike="noStrike" baseline="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200" b="1" i="0" u="none" strike="noStrike" baseline="0">
                          <a:solidFill>
                            <a:srgbClr val="000000"/>
                          </a:solidFill>
                          <a:latin typeface="Calibri"/>
                        </a:rPr>
                        <a:t>Non Current Liabilities</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120">
                <a:tc>
                  <a:txBody>
                    <a:bodyPr/>
                    <a:lstStyle/>
                    <a:p>
                      <a:pPr algn="ctr" fontAlgn="b"/>
                      <a:r>
                        <a:rPr lang="en-US" sz="1200" b="0" i="0" u="none" strike="noStrike" baseline="0" dirty="0" smtClean="0">
                          <a:solidFill>
                            <a:srgbClr val="000000"/>
                          </a:solidFill>
                          <a:latin typeface="Calibri"/>
                        </a:rPr>
                        <a:t>10</a:t>
                      </a:r>
                      <a:endParaRPr lang="en-US" sz="1200" b="0" i="0" u="none" strike="noStrike" baseline="0" dirty="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baseline="0">
                          <a:solidFill>
                            <a:srgbClr val="000000"/>
                          </a:solidFill>
                          <a:latin typeface="Calibri"/>
                        </a:rPr>
                        <a:t>Employees End of Service</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120">
                <a:tc>
                  <a:txBody>
                    <a:bodyPr/>
                    <a:lstStyle/>
                    <a:p>
                      <a:pPr algn="ctr" fontAlgn="b"/>
                      <a:r>
                        <a:rPr lang="en-US" sz="1200" b="0" i="0" u="none" strike="noStrike" baseline="0" dirty="0" smtClean="0">
                          <a:solidFill>
                            <a:srgbClr val="000000"/>
                          </a:solidFill>
                          <a:latin typeface="Calibri"/>
                        </a:rPr>
                        <a:t>11</a:t>
                      </a:r>
                      <a:endParaRPr lang="en-US" sz="1200" b="0" i="0" u="none" strike="noStrike" baseline="0" dirty="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Employees Payables (Others)</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120">
                <a:tc>
                  <a:txBody>
                    <a:bodyPr/>
                    <a:lstStyle/>
                    <a:p>
                      <a:pPr algn="l" fontAlgn="b"/>
                      <a:endParaRPr lang="en-US" sz="1200" b="0" i="0" u="none" strike="noStrike" baseline="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Total Non-Current Liabilities</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961">
                <a:tc>
                  <a:txBody>
                    <a:bodyPr/>
                    <a:lstStyle/>
                    <a:p>
                      <a:pPr algn="l" fontAlgn="b"/>
                      <a:endParaRPr lang="en-US" sz="1200" b="0" i="0" u="none" strike="noStrike" baseline="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123709">
                <a:tc>
                  <a:txBody>
                    <a:bodyPr/>
                    <a:lstStyle/>
                    <a:p>
                      <a:pPr algn="l" fontAlgn="b"/>
                      <a:endParaRPr lang="en-US" sz="1200" b="0" i="0" u="none" strike="noStrike" baseline="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200" b="1" i="0" u="none" strike="noStrike" baseline="0">
                          <a:solidFill>
                            <a:srgbClr val="000000"/>
                          </a:solidFill>
                          <a:latin typeface="Calibri"/>
                        </a:rPr>
                        <a:t>TOTAL LIABILITIES</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baseline="0" dirty="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r>
            </a:tbl>
          </a:graphicData>
        </a:graphic>
      </p:graphicFrame>
    </p:spTree>
  </p:cSld>
  <p:clrMapOvr>
    <a:masterClrMapping/>
  </p:clrMapOvr>
  <p:transition>
    <p:wedg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0" y="152400"/>
          <a:ext cx="8619083" cy="6194580"/>
        </p:xfrm>
        <a:graphic>
          <a:graphicData uri="http://schemas.openxmlformats.org/drawingml/2006/table">
            <a:tbl>
              <a:tblPr/>
              <a:tblGrid>
                <a:gridCol w="990600"/>
                <a:gridCol w="1913483"/>
                <a:gridCol w="762000"/>
                <a:gridCol w="152400"/>
                <a:gridCol w="685800"/>
                <a:gridCol w="152400"/>
                <a:gridCol w="762000"/>
                <a:gridCol w="137076"/>
                <a:gridCol w="533579"/>
                <a:gridCol w="116529"/>
                <a:gridCol w="533579"/>
                <a:gridCol w="87319"/>
                <a:gridCol w="533579"/>
                <a:gridCol w="104262"/>
                <a:gridCol w="533579"/>
                <a:gridCol w="87319"/>
                <a:gridCol w="533579"/>
              </a:tblGrid>
              <a:tr h="167695">
                <a:tc>
                  <a:txBody>
                    <a:bodyPr/>
                    <a:lstStyle/>
                    <a:p>
                      <a:pPr algn="l" fontAlgn="b"/>
                      <a:endParaRPr lang="en-US" sz="1200" b="0" i="0" u="none" strike="noStrike" baseline="0" dirty="0">
                        <a:solidFill>
                          <a:srgbClr val="000000"/>
                        </a:solidFill>
                        <a:latin typeface="Calibri"/>
                      </a:endParaRPr>
                    </a:p>
                  </a:txBody>
                  <a:tcPr marL="1785" marR="1785" marT="1785" marB="0" anchor="b">
                    <a:lnL>
                      <a:noFill/>
                    </a:lnL>
                    <a:lnR>
                      <a:noFill/>
                    </a:lnR>
                    <a:lnT>
                      <a:noFill/>
                    </a:lnT>
                    <a:lnB>
                      <a:noFill/>
                    </a:lnB>
                  </a:tcPr>
                </a:tc>
                <a:tc>
                  <a:txBody>
                    <a:bodyPr/>
                    <a:lstStyle/>
                    <a:p>
                      <a:pPr algn="ctr" fontAlgn="ctr"/>
                      <a:endParaRPr lang="en-US" sz="1200" b="0" i="0" u="none" strike="noStrike" baseline="0">
                        <a:solidFill>
                          <a:srgbClr val="000000"/>
                        </a:solidFill>
                        <a:latin typeface="Calibri"/>
                      </a:endParaRPr>
                    </a:p>
                  </a:txBody>
                  <a:tcPr marL="1785" marR="1785" marT="1785" marB="0" anchor="ctr">
                    <a:lnL>
                      <a:noFill/>
                    </a:lnL>
                    <a:lnR>
                      <a:noFill/>
                    </a:lnR>
                    <a:lnT>
                      <a:noFill/>
                    </a:lnT>
                    <a:lnB>
                      <a:noFill/>
                    </a:lnB>
                  </a:tcPr>
                </a:tc>
                <a:tc gridSpan="15">
                  <a:txBody>
                    <a:bodyPr/>
                    <a:lstStyle/>
                    <a:p>
                      <a:pPr algn="ctr" fontAlgn="ctr"/>
                      <a:r>
                        <a:rPr lang="en-US" sz="1200" b="1" i="0" u="none" strike="noStrike" baseline="0">
                          <a:solidFill>
                            <a:srgbClr val="000000"/>
                          </a:solidFill>
                          <a:latin typeface="Calibri"/>
                        </a:rPr>
                        <a:t>Budget Financial Report - Eight Years</a:t>
                      </a:r>
                    </a:p>
                  </a:txBody>
                  <a:tcPr marL="1785" marR="1785" marT="1785"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20120">
                <a:tc>
                  <a:txBody>
                    <a:bodyPr/>
                    <a:lstStyle/>
                    <a:p>
                      <a:pPr algn="l" fontAlgn="b"/>
                      <a:endParaRPr lang="en-US" sz="1200" b="0" i="0" u="none" strike="noStrike" baseline="0">
                        <a:solidFill>
                          <a:srgbClr val="000000"/>
                        </a:solidFill>
                        <a:latin typeface="Calibri"/>
                      </a:endParaRPr>
                    </a:p>
                  </a:txBody>
                  <a:tcPr marL="1785" marR="1785" marT="1785" marB="0" anchor="b">
                    <a:lnL>
                      <a:noFill/>
                    </a:lnL>
                    <a:lnR>
                      <a:noFill/>
                    </a:lnR>
                    <a:lnT>
                      <a:noFill/>
                    </a:lnT>
                    <a:lnB>
                      <a:noFill/>
                    </a:lnB>
                  </a:tcPr>
                </a:tc>
                <a:tc>
                  <a:txBody>
                    <a:bodyPr/>
                    <a:lstStyle/>
                    <a:p>
                      <a:pPr algn="ctr" fontAlgn="ctr"/>
                      <a:endParaRPr lang="en-US" sz="1200" b="0" i="0" u="none" strike="noStrike" baseline="0">
                        <a:solidFill>
                          <a:srgbClr val="000000"/>
                        </a:solidFill>
                        <a:latin typeface="Calibri"/>
                      </a:endParaRPr>
                    </a:p>
                  </a:txBody>
                  <a:tcPr marL="1785" marR="1785" marT="1785" marB="0" anchor="ctr">
                    <a:lnL>
                      <a:noFill/>
                    </a:lnL>
                    <a:lnR>
                      <a:noFill/>
                    </a:lnR>
                    <a:lnT>
                      <a:noFill/>
                    </a:lnT>
                    <a:lnB>
                      <a:noFill/>
                    </a:lnB>
                  </a:tcPr>
                </a:tc>
                <a:tc>
                  <a:txBody>
                    <a:bodyPr/>
                    <a:lstStyle/>
                    <a:p>
                      <a:pPr algn="ctr" fontAlgn="b"/>
                      <a:r>
                        <a:rPr lang="en-US" sz="1200" b="0" i="0" u="none" strike="noStrike" baseline="0">
                          <a:solidFill>
                            <a:srgbClr val="000000"/>
                          </a:solidFill>
                          <a:latin typeface="Calibri"/>
                        </a:rPr>
                        <a:t>Budget</a:t>
                      </a:r>
                    </a:p>
                  </a:txBody>
                  <a:tcPr marL="1785" marR="1785" marT="1785" marB="0" anchor="b">
                    <a:lnL>
                      <a:noFill/>
                    </a:lnL>
                    <a:lnR>
                      <a:noFill/>
                    </a:lnR>
                    <a:lnT>
                      <a:noFill/>
                    </a:lnT>
                    <a:lnB>
                      <a:noFill/>
                    </a:lnB>
                    <a:solidFill>
                      <a:srgbClr val="E5E0EC"/>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E5E0EC"/>
                    </a:solidFill>
                  </a:tcPr>
                </a:tc>
                <a:tc>
                  <a:txBody>
                    <a:bodyPr/>
                    <a:lstStyle/>
                    <a:p>
                      <a:pPr algn="ctr" fontAlgn="b"/>
                      <a:r>
                        <a:rPr lang="en-US" sz="1200" b="0" i="0" u="none" strike="noStrike" baseline="0">
                          <a:solidFill>
                            <a:srgbClr val="000000"/>
                          </a:solidFill>
                          <a:latin typeface="Calibri"/>
                        </a:rPr>
                        <a:t>Budget</a:t>
                      </a:r>
                    </a:p>
                  </a:txBody>
                  <a:tcPr marL="1785" marR="1785" marT="1785" marB="0" anchor="b">
                    <a:lnL>
                      <a:noFill/>
                    </a:lnL>
                    <a:lnR>
                      <a:noFill/>
                    </a:lnR>
                    <a:lnT>
                      <a:noFill/>
                    </a:lnT>
                    <a:lnB>
                      <a:noFill/>
                    </a:lnB>
                    <a:solidFill>
                      <a:srgbClr val="E5E0EC"/>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E5E0EC"/>
                    </a:solidFill>
                  </a:tcPr>
                </a:tc>
                <a:tc>
                  <a:txBody>
                    <a:bodyPr/>
                    <a:lstStyle/>
                    <a:p>
                      <a:pPr algn="ctr" fontAlgn="b"/>
                      <a:r>
                        <a:rPr lang="en-US" sz="1200" b="0" i="0" u="none" strike="noStrike" baseline="0">
                          <a:solidFill>
                            <a:srgbClr val="000000"/>
                          </a:solidFill>
                          <a:latin typeface="Calibri"/>
                        </a:rPr>
                        <a:t>Budget</a:t>
                      </a:r>
                    </a:p>
                  </a:txBody>
                  <a:tcPr marL="1785" marR="1785" marT="1785" marB="0" anchor="b">
                    <a:lnL>
                      <a:noFill/>
                    </a:lnL>
                    <a:lnR>
                      <a:noFill/>
                    </a:lnR>
                    <a:lnT>
                      <a:noFill/>
                    </a:lnT>
                    <a:lnB>
                      <a:noFill/>
                    </a:lnB>
                    <a:solidFill>
                      <a:srgbClr val="E5E0EC"/>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E5E0EC"/>
                    </a:solidFill>
                  </a:tcPr>
                </a:tc>
                <a:tc>
                  <a:txBody>
                    <a:bodyPr/>
                    <a:lstStyle/>
                    <a:p>
                      <a:pPr algn="ctr" fontAlgn="b"/>
                      <a:r>
                        <a:rPr lang="en-US" sz="1200" b="0" i="0" u="none" strike="noStrike" baseline="0">
                          <a:solidFill>
                            <a:srgbClr val="000000"/>
                          </a:solidFill>
                          <a:latin typeface="Calibri"/>
                        </a:rPr>
                        <a:t>Budget</a:t>
                      </a:r>
                    </a:p>
                  </a:txBody>
                  <a:tcPr marL="1785" marR="1785" marT="1785" marB="0" anchor="b">
                    <a:lnL>
                      <a:noFill/>
                    </a:lnL>
                    <a:lnR>
                      <a:noFill/>
                    </a:lnR>
                    <a:lnT>
                      <a:noFill/>
                    </a:lnT>
                    <a:lnB>
                      <a:noFill/>
                    </a:lnB>
                    <a:solidFill>
                      <a:srgbClr val="E5E0EC"/>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E5E0EC"/>
                    </a:solidFill>
                  </a:tcPr>
                </a:tc>
                <a:tc>
                  <a:txBody>
                    <a:bodyPr/>
                    <a:lstStyle/>
                    <a:p>
                      <a:pPr algn="ctr" fontAlgn="b"/>
                      <a:r>
                        <a:rPr lang="en-US" sz="1200" b="0" i="0" u="none" strike="noStrike" baseline="0">
                          <a:solidFill>
                            <a:srgbClr val="000000"/>
                          </a:solidFill>
                          <a:latin typeface="Calibri"/>
                        </a:rPr>
                        <a:t>Budget</a:t>
                      </a:r>
                    </a:p>
                  </a:txBody>
                  <a:tcPr marL="1785" marR="1785" marT="1785" marB="0" anchor="b">
                    <a:lnL>
                      <a:noFill/>
                    </a:lnL>
                    <a:lnR>
                      <a:noFill/>
                    </a:lnR>
                    <a:lnT>
                      <a:noFill/>
                    </a:lnT>
                    <a:lnB>
                      <a:noFill/>
                    </a:lnB>
                    <a:solidFill>
                      <a:srgbClr val="E5E0EC"/>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E5E0EC"/>
                    </a:solidFill>
                  </a:tcPr>
                </a:tc>
                <a:tc>
                  <a:txBody>
                    <a:bodyPr/>
                    <a:lstStyle/>
                    <a:p>
                      <a:pPr algn="ctr" fontAlgn="b"/>
                      <a:r>
                        <a:rPr lang="en-US" sz="1200" b="0" i="0" u="none" strike="noStrike" baseline="0">
                          <a:solidFill>
                            <a:srgbClr val="000000"/>
                          </a:solidFill>
                          <a:latin typeface="Calibri"/>
                        </a:rPr>
                        <a:t>Budget</a:t>
                      </a:r>
                    </a:p>
                  </a:txBody>
                  <a:tcPr marL="1785" marR="1785" marT="1785" marB="0" anchor="b">
                    <a:lnL>
                      <a:noFill/>
                    </a:lnL>
                    <a:lnR>
                      <a:noFill/>
                    </a:lnR>
                    <a:lnT>
                      <a:noFill/>
                    </a:lnT>
                    <a:lnB>
                      <a:noFill/>
                    </a:lnB>
                    <a:solidFill>
                      <a:srgbClr val="E5E0EC"/>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E5E0EC"/>
                    </a:solidFill>
                  </a:tcPr>
                </a:tc>
                <a:tc>
                  <a:txBody>
                    <a:bodyPr/>
                    <a:lstStyle/>
                    <a:p>
                      <a:pPr algn="ctr" fontAlgn="b"/>
                      <a:r>
                        <a:rPr lang="en-US" sz="1200" b="0" i="0" u="none" strike="noStrike" baseline="0">
                          <a:solidFill>
                            <a:srgbClr val="000000"/>
                          </a:solidFill>
                          <a:latin typeface="Calibri"/>
                        </a:rPr>
                        <a:t>Budget</a:t>
                      </a:r>
                    </a:p>
                  </a:txBody>
                  <a:tcPr marL="1785" marR="1785" marT="1785" marB="0" anchor="b">
                    <a:lnL>
                      <a:noFill/>
                    </a:lnL>
                    <a:lnR>
                      <a:noFill/>
                    </a:lnR>
                    <a:lnT>
                      <a:noFill/>
                    </a:lnT>
                    <a:lnB>
                      <a:noFill/>
                    </a:lnB>
                    <a:solidFill>
                      <a:srgbClr val="E5E0EC"/>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E5E0EC"/>
                    </a:solidFill>
                  </a:tcPr>
                </a:tc>
                <a:tc>
                  <a:txBody>
                    <a:bodyPr/>
                    <a:lstStyle/>
                    <a:p>
                      <a:pPr algn="ctr" fontAlgn="b"/>
                      <a:r>
                        <a:rPr lang="en-US" sz="1200" b="0" i="0" u="none" strike="noStrike" baseline="0">
                          <a:solidFill>
                            <a:srgbClr val="000000"/>
                          </a:solidFill>
                          <a:latin typeface="Calibri"/>
                        </a:rPr>
                        <a:t>Budget</a:t>
                      </a:r>
                    </a:p>
                  </a:txBody>
                  <a:tcPr marL="1785" marR="1785" marT="1785" marB="0" anchor="b">
                    <a:lnL>
                      <a:noFill/>
                    </a:lnL>
                    <a:lnR>
                      <a:noFill/>
                    </a:lnR>
                    <a:lnT>
                      <a:noFill/>
                    </a:lnT>
                    <a:lnB>
                      <a:noFill/>
                    </a:lnB>
                    <a:solidFill>
                      <a:srgbClr val="E5E0EC"/>
                    </a:solidFill>
                  </a:tcPr>
                </a:tc>
              </a:tr>
              <a:tr h="120120">
                <a:tc>
                  <a:txBody>
                    <a:bodyPr/>
                    <a:lstStyle/>
                    <a:p>
                      <a:pPr algn="l" fontAlgn="b"/>
                      <a:endParaRPr lang="en-US" sz="1200" b="0" i="0" u="none" strike="noStrike" baseline="0">
                        <a:solidFill>
                          <a:srgbClr val="000000"/>
                        </a:solidFill>
                        <a:latin typeface="Calibri"/>
                      </a:endParaRPr>
                    </a:p>
                  </a:txBody>
                  <a:tcPr marL="1785" marR="1785" marT="1785" marB="0" anchor="b">
                    <a:lnL>
                      <a:noFill/>
                    </a:lnL>
                    <a:lnR>
                      <a:noFill/>
                    </a:lnR>
                    <a:lnT>
                      <a:noFill/>
                    </a:lnT>
                    <a:lnB>
                      <a:noFill/>
                    </a:lnB>
                  </a:tcPr>
                </a:tc>
                <a:tc>
                  <a:txBody>
                    <a:bodyPr/>
                    <a:lstStyle/>
                    <a:p>
                      <a:pPr algn="ctr" fontAlgn="ctr"/>
                      <a:endParaRPr lang="en-US" sz="1200" b="0" i="0" u="none" strike="noStrike" baseline="0">
                        <a:solidFill>
                          <a:srgbClr val="000000"/>
                        </a:solidFill>
                        <a:latin typeface="Calibri"/>
                      </a:endParaRPr>
                    </a:p>
                  </a:txBody>
                  <a:tcPr marL="1785" marR="1785" marT="1785" marB="0" anchor="ctr">
                    <a:lnL>
                      <a:noFill/>
                    </a:lnL>
                    <a:lnR>
                      <a:noFill/>
                    </a:lnR>
                    <a:lnT>
                      <a:noFill/>
                    </a:lnT>
                    <a:lnB>
                      <a:noFill/>
                    </a:lnB>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FFFFFF"/>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a:noFill/>
                    </a:lnB>
                    <a:solidFill>
                      <a:srgbClr val="FFFFFF"/>
                    </a:solidFill>
                  </a:tcPr>
                </a:tc>
              </a:tr>
              <a:tr h="120120">
                <a:tc>
                  <a:txBody>
                    <a:bodyPr/>
                    <a:lstStyle/>
                    <a:p>
                      <a:pPr algn="l" fontAlgn="b"/>
                      <a:endParaRPr lang="en-US" sz="1200" b="0" i="0" u="none" strike="noStrike" baseline="0">
                        <a:solidFill>
                          <a:srgbClr val="000000"/>
                        </a:solidFill>
                        <a:latin typeface="Calibri"/>
                      </a:endParaRPr>
                    </a:p>
                  </a:txBody>
                  <a:tcPr marL="1785" marR="1785" marT="1785" marB="0" anchor="b">
                    <a:lnL>
                      <a:noFill/>
                    </a:lnL>
                    <a:lnR>
                      <a:noFill/>
                    </a:lnR>
                    <a:lnT>
                      <a:noFill/>
                    </a:lnT>
                    <a:lnB>
                      <a:noFill/>
                    </a:lnB>
                  </a:tcPr>
                </a:tc>
                <a:tc>
                  <a:txBody>
                    <a:bodyPr/>
                    <a:lstStyle/>
                    <a:p>
                      <a:pPr algn="l" fontAlgn="b"/>
                      <a:r>
                        <a:rPr lang="en-US" sz="1200" b="1" i="0" u="none" strike="noStrike" baseline="0">
                          <a:solidFill>
                            <a:srgbClr val="000000"/>
                          </a:solidFill>
                          <a:latin typeface="Calibri"/>
                        </a:rPr>
                        <a:t>BALANCE SHEET</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Year 1</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Year 2</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Year 3 </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Year 4</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Year 5</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Year 6 </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Year 7</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Year 8</a:t>
                      </a:r>
                    </a:p>
                  </a:txBody>
                  <a:tcPr marL="1785" marR="1785" marT="1785" marB="0" anchor="b">
                    <a:lnL>
                      <a:noFill/>
                    </a:lnL>
                    <a:lnR>
                      <a:noFill/>
                    </a:lnR>
                    <a:lnT>
                      <a:noFill/>
                    </a:lnT>
                    <a:lnB w="6350" cap="flat" cmpd="sng" algn="ctr">
                      <a:solidFill>
                        <a:srgbClr val="000000"/>
                      </a:solidFill>
                      <a:prstDash val="solid"/>
                      <a:round/>
                      <a:headEnd type="none" w="med" len="med"/>
                      <a:tailEnd type="none" w="med" len="med"/>
                    </a:lnB>
                    <a:solidFill>
                      <a:srgbClr val="FCD5B4"/>
                    </a:solidFill>
                  </a:tcPr>
                </a:tc>
              </a:tr>
              <a:tr h="120961">
                <a:tc>
                  <a:txBody>
                    <a:bodyPr/>
                    <a:lstStyle/>
                    <a:p>
                      <a:pPr algn="ctr" fontAlgn="b"/>
                      <a:endParaRPr lang="en-US" sz="1200" b="0" i="0" u="none" strike="noStrike" baseline="0" dirty="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dirty="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120">
                <a:tc>
                  <a:txBody>
                    <a:bodyPr/>
                    <a:lstStyle/>
                    <a:p>
                      <a:pPr algn="ctr" fontAlgn="b"/>
                      <a:endParaRPr lang="en-US" sz="1200" b="0" i="0" u="none" strike="noStrike" baseline="0" dirty="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200" b="1" i="0" u="none" strike="noStrike" baseline="0">
                          <a:solidFill>
                            <a:srgbClr val="000000"/>
                          </a:solidFill>
                          <a:latin typeface="Calibri"/>
                        </a:rPr>
                        <a:t>Shareholders' Equity</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dirty="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120">
                <a:tc>
                  <a:txBody>
                    <a:bodyPr/>
                    <a:lstStyle/>
                    <a:p>
                      <a:pPr algn="ctr" fontAlgn="b"/>
                      <a:r>
                        <a:rPr lang="en-US" sz="1200" b="0" i="0" u="none" strike="noStrike" baseline="0" dirty="0" smtClean="0">
                          <a:solidFill>
                            <a:srgbClr val="000000"/>
                          </a:solidFill>
                          <a:latin typeface="Calibri"/>
                        </a:rPr>
                        <a:t>13</a:t>
                      </a:r>
                      <a:endParaRPr lang="en-US" sz="1200" b="0" i="0" u="none" strike="noStrike" baseline="0" dirty="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Capital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dirty="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dirty="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7085">
                <a:tc>
                  <a:txBody>
                    <a:bodyPr/>
                    <a:lstStyle/>
                    <a:p>
                      <a:pPr algn="ctr" fontAlgn="b"/>
                      <a:r>
                        <a:rPr lang="en-US" sz="1200" b="0" i="0" u="none" strike="noStrike" baseline="0" dirty="0" smtClean="0">
                          <a:solidFill>
                            <a:srgbClr val="000000"/>
                          </a:solidFill>
                          <a:latin typeface="Calibri"/>
                        </a:rPr>
                        <a:t>14</a:t>
                      </a:r>
                      <a:endParaRPr lang="en-US" sz="1200" b="0" i="0" u="none" strike="noStrike" baseline="0" dirty="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Statutory Revenue</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120">
                <a:tc>
                  <a:txBody>
                    <a:bodyPr/>
                    <a:lstStyle/>
                    <a:p>
                      <a:pPr algn="ctr" fontAlgn="b"/>
                      <a:r>
                        <a:rPr lang="en-US" sz="1200" b="0" i="0" u="none" strike="noStrike" baseline="0" dirty="0" smtClean="0">
                          <a:solidFill>
                            <a:srgbClr val="000000"/>
                          </a:solidFill>
                          <a:latin typeface="Calibri"/>
                        </a:rPr>
                        <a:t>15</a:t>
                      </a:r>
                      <a:endParaRPr lang="en-US" sz="1200" b="0" i="0" u="none" strike="noStrike" baseline="0" dirty="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Retained Earnings</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961">
                <a:tc>
                  <a:txBody>
                    <a:bodyPr/>
                    <a:lstStyle/>
                    <a:p>
                      <a:pPr algn="ctr" fontAlgn="b"/>
                      <a:endParaRPr lang="en-US" sz="1200" b="0" i="0" u="none" strike="noStrike" baseline="0" dirty="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Net Profit / Loss</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123709">
                <a:tc>
                  <a:txBody>
                    <a:bodyPr/>
                    <a:lstStyle/>
                    <a:p>
                      <a:pPr algn="ctr" fontAlgn="b"/>
                      <a:endParaRPr lang="en-US" sz="1200" b="0" i="0" u="none" strike="noStrike" baseline="0" dirty="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200" b="1" i="0" u="none" strike="noStrike" baseline="0">
                          <a:solidFill>
                            <a:srgbClr val="000000"/>
                          </a:solidFill>
                          <a:latin typeface="Calibri"/>
                        </a:rPr>
                        <a:t>Total Shareholders' Equity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r>
              <a:tr h="120961">
                <a:tc>
                  <a:txBody>
                    <a:bodyPr/>
                    <a:lstStyle/>
                    <a:p>
                      <a:pPr algn="ctr" fontAlgn="b"/>
                      <a:endParaRPr lang="en-US" sz="1200" b="0" i="0" u="none" strike="noStrike" baseline="0" dirty="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120">
                <a:tc>
                  <a:txBody>
                    <a:bodyPr/>
                    <a:lstStyle/>
                    <a:p>
                      <a:pPr algn="ctr" fontAlgn="b"/>
                      <a:endParaRPr lang="en-US" sz="1200" b="0" i="0" u="none" strike="noStrike" baseline="0" dirty="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TOTAL LIABILITIES &amp; EQUITY</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961">
                <a:tc>
                  <a:txBody>
                    <a:bodyPr/>
                    <a:lstStyle/>
                    <a:p>
                      <a:pPr algn="ctr" fontAlgn="b"/>
                      <a:endParaRPr lang="en-US" sz="1200" b="0" i="0" u="none" strike="noStrike" baseline="0" dirty="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123709">
                <a:tc>
                  <a:txBody>
                    <a:bodyPr/>
                    <a:lstStyle/>
                    <a:p>
                      <a:pPr algn="l" fontAlgn="b"/>
                      <a:endParaRPr lang="en-US" sz="1200" b="0" i="0" u="none" strike="noStrike" baseline="0" dirty="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baseline="0">
                          <a:solidFill>
                            <a:srgbClr val="000000"/>
                          </a:solidFill>
                          <a:latin typeface="Calibri"/>
                        </a:rPr>
                        <a:t>INCOME STATEMENT</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CD5B4"/>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CD5B4"/>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CD5B4"/>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CD5B4"/>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CD5B4"/>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CD5B4"/>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CD5B4"/>
                    </a:solidFill>
                  </a:tcPr>
                </a:tc>
              </a:tr>
              <a:tr h="120961">
                <a:tc>
                  <a:txBody>
                    <a:bodyPr/>
                    <a:lstStyle/>
                    <a:p>
                      <a:pPr algn="ctr" fontAlgn="b"/>
                      <a:r>
                        <a:rPr lang="en-US" sz="1200" b="0" i="0" u="none" strike="noStrike" baseline="0" dirty="0" smtClean="0">
                          <a:solidFill>
                            <a:srgbClr val="000000"/>
                          </a:solidFill>
                          <a:latin typeface="Calibri"/>
                        </a:rPr>
                        <a:t>16</a:t>
                      </a:r>
                      <a:endParaRPr lang="en-US" sz="1200" b="0" i="0" u="none" strike="noStrike" baseline="0" dirty="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Sales</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120">
                <a:tc>
                  <a:txBody>
                    <a:bodyPr/>
                    <a:lstStyle/>
                    <a:p>
                      <a:pPr algn="l" fontAlgn="b"/>
                      <a:endParaRPr lang="en-US" sz="1200" b="0" i="0" u="none" strike="noStrike" baseline="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dirty="0">
                          <a:solidFill>
                            <a:srgbClr val="000000"/>
                          </a:solidFill>
                          <a:latin typeface="Calibri"/>
                        </a:rPr>
                        <a:t>Revenue of Hospital Services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120">
                <a:tc>
                  <a:txBody>
                    <a:bodyPr/>
                    <a:lstStyle/>
                    <a:p>
                      <a:pPr algn="l" fontAlgn="b"/>
                      <a:endParaRPr lang="en-US" sz="1200" b="0" i="0" u="none" strike="noStrike" baseline="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120">
                <a:tc>
                  <a:txBody>
                    <a:bodyPr/>
                    <a:lstStyle/>
                    <a:p>
                      <a:pPr algn="ctr" fontAlgn="b"/>
                      <a:r>
                        <a:rPr lang="en-US" sz="1200" b="0" i="0" u="none" strike="noStrike" baseline="0" dirty="0" smtClean="0">
                          <a:solidFill>
                            <a:srgbClr val="000000"/>
                          </a:solidFill>
                          <a:latin typeface="Calibri"/>
                        </a:rPr>
                        <a:t>17</a:t>
                      </a:r>
                      <a:endParaRPr lang="en-US" sz="1200" b="0" i="0" u="none" strike="noStrike" baseline="0" dirty="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Costs</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120">
                <a:tc>
                  <a:txBody>
                    <a:bodyPr/>
                    <a:lstStyle/>
                    <a:p>
                      <a:pPr algn="l" fontAlgn="b"/>
                      <a:endParaRPr lang="en-US" sz="1200" b="0" i="0" u="none" strike="noStrike" baseline="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Direct Cost of Hospital Services</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961">
                <a:tc>
                  <a:txBody>
                    <a:bodyPr/>
                    <a:lstStyle/>
                    <a:p>
                      <a:pPr algn="l" fontAlgn="b"/>
                      <a:endParaRPr lang="en-US" sz="1200" b="0" i="0" u="none" strike="noStrike" baseline="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123709">
                <a:tc>
                  <a:txBody>
                    <a:bodyPr/>
                    <a:lstStyle/>
                    <a:p>
                      <a:pPr algn="l" fontAlgn="b"/>
                      <a:endParaRPr lang="en-US" sz="1200" b="0" i="0" u="none" strike="noStrike" baseline="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200" b="1" i="0" u="none" strike="noStrike" baseline="0">
                          <a:solidFill>
                            <a:srgbClr val="000000"/>
                          </a:solidFill>
                          <a:latin typeface="Calibri"/>
                        </a:rPr>
                        <a:t>GROSS PROFIT</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r>
              <a:tr h="120961">
                <a:tc>
                  <a:txBody>
                    <a:bodyPr/>
                    <a:lstStyle/>
                    <a:p>
                      <a:pPr algn="ctr" fontAlgn="b"/>
                      <a:r>
                        <a:rPr lang="en-US" sz="1200" b="0" i="0" u="none" strike="noStrike" baseline="0" dirty="0" smtClean="0">
                          <a:solidFill>
                            <a:srgbClr val="000000"/>
                          </a:solidFill>
                          <a:latin typeface="Calibri"/>
                        </a:rPr>
                        <a:t>18</a:t>
                      </a:r>
                      <a:endParaRPr lang="en-US" sz="1200" b="0" i="0" u="none" strike="noStrike" baseline="0" dirty="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\Overhead - Salaries</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120">
                <a:tc>
                  <a:txBody>
                    <a:bodyPr/>
                    <a:lstStyle/>
                    <a:p>
                      <a:pPr algn="ctr" fontAlgn="b"/>
                      <a:r>
                        <a:rPr lang="en-US" sz="1200" b="0" i="0" u="none" strike="noStrike" baseline="0" dirty="0" smtClean="0">
                          <a:solidFill>
                            <a:srgbClr val="000000"/>
                          </a:solidFill>
                          <a:latin typeface="Calibri"/>
                        </a:rPr>
                        <a:t>19</a:t>
                      </a:r>
                      <a:endParaRPr lang="en-US" sz="1200" b="0" i="0" u="none" strike="noStrike" baseline="0" dirty="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Overhead - (G &amp; A Exp)</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120">
                <a:tc>
                  <a:txBody>
                    <a:bodyPr/>
                    <a:lstStyle/>
                    <a:p>
                      <a:pPr algn="l" fontAlgn="b"/>
                      <a:endParaRPr lang="en-US" sz="1200" b="0" i="0" u="none" strike="noStrike" baseline="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120">
                <a:tc>
                  <a:txBody>
                    <a:bodyPr/>
                    <a:lstStyle/>
                    <a:p>
                      <a:pPr algn="l" fontAlgn="b"/>
                      <a:endParaRPr lang="en-US" sz="1200" b="0" i="0" u="none" strike="noStrike" baseline="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Total Expenditure</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120">
                <a:tc>
                  <a:txBody>
                    <a:bodyPr/>
                    <a:lstStyle/>
                    <a:p>
                      <a:pPr algn="l" fontAlgn="b"/>
                      <a:endParaRPr lang="en-US" sz="1200" b="0" i="0" u="none" strike="noStrike" baseline="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120">
                <a:tc>
                  <a:txBody>
                    <a:bodyPr/>
                    <a:lstStyle/>
                    <a:p>
                      <a:pPr algn="l" fontAlgn="b"/>
                      <a:endParaRPr lang="en-US" sz="1200" b="0" i="0" u="none" strike="noStrike" baseline="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Profit / Loss Before Taxes</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120">
                <a:tc>
                  <a:txBody>
                    <a:bodyPr/>
                    <a:lstStyle/>
                    <a:p>
                      <a:pPr algn="l" fontAlgn="b"/>
                      <a:endParaRPr lang="en-US" sz="1200" b="0" i="0" u="none" strike="noStrike" baseline="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120">
                <a:tc>
                  <a:txBody>
                    <a:bodyPr/>
                    <a:lstStyle/>
                    <a:p>
                      <a:pPr algn="l" fontAlgn="b"/>
                      <a:endParaRPr lang="en-US" sz="1200" b="0" i="0" u="none" strike="noStrike" baseline="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Taxes</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961">
                <a:tc>
                  <a:txBody>
                    <a:bodyPr/>
                    <a:lstStyle/>
                    <a:p>
                      <a:pPr algn="l" fontAlgn="b"/>
                      <a:endParaRPr lang="en-US" sz="1200" b="0" i="0" u="none" strike="noStrike" baseline="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123709">
                <a:tc>
                  <a:txBody>
                    <a:bodyPr/>
                    <a:lstStyle/>
                    <a:p>
                      <a:pPr algn="l" fontAlgn="b"/>
                      <a:endParaRPr lang="en-US" sz="1200" b="0" i="0" u="none" strike="noStrike" baseline="0">
                        <a:solidFill>
                          <a:srgbClr val="000000"/>
                        </a:solidFill>
                        <a:latin typeface="Calibri"/>
                      </a:endParaRPr>
                    </a:p>
                  </a:txBody>
                  <a:tcPr marL="1785" marR="1785" marT="178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200" b="1" i="0" u="none" strike="noStrike" baseline="0">
                          <a:solidFill>
                            <a:srgbClr val="000000"/>
                          </a:solidFill>
                          <a:latin typeface="Calibri"/>
                        </a:rPr>
                        <a:t>NET PROFIT / LOSS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baseline="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baseline="0" dirty="0">
                          <a:solidFill>
                            <a:srgbClr val="000000"/>
                          </a:solidFill>
                          <a:latin typeface="Calibri"/>
                        </a:rPr>
                        <a:t> </a:t>
                      </a:r>
                    </a:p>
                  </a:txBody>
                  <a:tcPr marL="1785" marR="1785" marT="1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r>
            </a:tbl>
          </a:graphicData>
        </a:graphic>
      </p:graphicFrame>
    </p:spTree>
  </p:cSld>
  <p:clrMapOvr>
    <a:masterClrMapping/>
  </p:clrMapOvr>
  <p:transition>
    <p:wedg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152399" y="304814"/>
          <a:ext cx="8839200" cy="6894772"/>
        </p:xfrm>
        <a:graphic>
          <a:graphicData uri="http://schemas.openxmlformats.org/drawingml/2006/table">
            <a:tbl>
              <a:tblPr/>
              <a:tblGrid>
                <a:gridCol w="381001"/>
                <a:gridCol w="1213383"/>
                <a:gridCol w="394215"/>
                <a:gridCol w="525622"/>
                <a:gridCol w="648266"/>
                <a:gridCol w="420497"/>
                <a:gridCol w="657027"/>
                <a:gridCol w="657027"/>
                <a:gridCol w="657027"/>
                <a:gridCol w="657027"/>
                <a:gridCol w="657027"/>
                <a:gridCol w="657027"/>
                <a:gridCol w="657027"/>
                <a:gridCol w="657027"/>
              </a:tblGrid>
              <a:tr h="380986">
                <a:tc gridSpan="14">
                  <a:txBody>
                    <a:bodyPr/>
                    <a:lstStyle/>
                    <a:p>
                      <a:pPr algn="ctr" fontAlgn="ctr"/>
                      <a:r>
                        <a:rPr lang="en-US" sz="2400" b="1" i="0" u="none" strike="noStrike" dirty="0">
                          <a:solidFill>
                            <a:srgbClr val="000000"/>
                          </a:solidFill>
                          <a:latin typeface="Calibri"/>
                        </a:rPr>
                        <a:t>Employees</a:t>
                      </a:r>
                    </a:p>
                  </a:txBody>
                  <a:tcPr marL="4546" marR="4546" marT="4546" marB="0" anchor="ctr">
                    <a:lnL>
                      <a:noFill/>
                    </a:lnL>
                    <a:lnR>
                      <a:noFill/>
                    </a:lnR>
                    <a:lnT>
                      <a:noFill/>
                    </a:lnT>
                    <a:lnB>
                      <a:noFill/>
                    </a:lnB>
                    <a:blipFill>
                      <a:blip r:embed="rId3"/>
                      <a:tile tx="0" ty="0" sx="100000" sy="100000" flip="none" algn="tl"/>
                    </a:blip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4214">
                <a:tc>
                  <a:txBody>
                    <a:bodyPr/>
                    <a:lstStyle/>
                    <a:p>
                      <a:pPr algn="l" fontAlgn="ctr"/>
                      <a:endParaRPr lang="en-US" sz="700" b="0" i="0" u="none" strike="noStrike">
                        <a:solidFill>
                          <a:srgbClr val="000000"/>
                        </a:solidFill>
                        <a:latin typeface="Calibri"/>
                      </a:endParaRPr>
                    </a:p>
                  </a:txBody>
                  <a:tcPr marL="4546" marR="4546" marT="4546" marB="0" anchor="ctr">
                    <a:lnL>
                      <a:noFill/>
                    </a:lnL>
                    <a:lnR>
                      <a:noFill/>
                    </a:lnR>
                    <a:lnT>
                      <a:noFill/>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endParaRPr lang="en-US" sz="700" b="0" i="0" u="none" strike="noStrike">
                        <a:solidFill>
                          <a:srgbClr val="000000"/>
                        </a:solidFill>
                        <a:latin typeface="Calibri"/>
                      </a:endParaRPr>
                    </a:p>
                  </a:txBody>
                  <a:tcPr marL="4546" marR="4546" marT="4546" marB="0" anchor="ctr">
                    <a:lnL>
                      <a:noFill/>
                    </a:lnL>
                    <a:lnR>
                      <a:noFill/>
                    </a:lnR>
                    <a:lnT>
                      <a:noFill/>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endParaRPr lang="en-US" sz="700" b="0" i="0" u="none" strike="noStrike">
                        <a:solidFill>
                          <a:srgbClr val="000000"/>
                        </a:solidFill>
                        <a:latin typeface="Calibri"/>
                      </a:endParaRPr>
                    </a:p>
                  </a:txBody>
                  <a:tcPr marL="4546" marR="4546" marT="4546" marB="0" anchor="ctr">
                    <a:lnL>
                      <a:noFill/>
                    </a:lnL>
                    <a:lnR>
                      <a:noFill/>
                    </a:lnR>
                    <a:lnT>
                      <a:noFill/>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endParaRPr lang="en-US" sz="700" b="0" i="0" u="none" strike="noStrike">
                        <a:solidFill>
                          <a:srgbClr val="000000"/>
                        </a:solidFill>
                        <a:latin typeface="Calibri"/>
                      </a:endParaRPr>
                    </a:p>
                  </a:txBody>
                  <a:tcPr marL="4546" marR="4546" marT="4546" marB="0" anchor="ctr">
                    <a:lnL>
                      <a:noFill/>
                    </a:lnL>
                    <a:lnR>
                      <a:noFill/>
                    </a:lnR>
                    <a:lnT>
                      <a:noFill/>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endParaRPr lang="en-US" sz="700" b="0" i="0" u="none" strike="noStrike">
                        <a:solidFill>
                          <a:srgbClr val="000000"/>
                        </a:solidFill>
                        <a:latin typeface="Calibri"/>
                      </a:endParaRPr>
                    </a:p>
                  </a:txBody>
                  <a:tcPr marL="4546" marR="4546" marT="4546" marB="0" anchor="ctr">
                    <a:lnL>
                      <a:noFill/>
                    </a:lnL>
                    <a:lnR>
                      <a:noFill/>
                    </a:lnR>
                    <a:lnT>
                      <a:noFill/>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endParaRPr lang="en-US" sz="700" b="0" i="0" u="none" strike="noStrike">
                        <a:solidFill>
                          <a:srgbClr val="000000"/>
                        </a:solidFill>
                        <a:latin typeface="Calibri"/>
                      </a:endParaRPr>
                    </a:p>
                  </a:txBody>
                  <a:tcPr marL="4546" marR="4546" marT="4546" marB="0" anchor="ctr">
                    <a:lnL>
                      <a:noFill/>
                    </a:lnL>
                    <a:lnR>
                      <a:noFill/>
                    </a:lnR>
                    <a:lnT>
                      <a:noFill/>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endParaRPr lang="en-US" sz="700" b="0" i="0" u="none" strike="noStrike">
                        <a:solidFill>
                          <a:srgbClr val="000000"/>
                        </a:solidFill>
                        <a:latin typeface="Calibri"/>
                      </a:endParaRPr>
                    </a:p>
                  </a:txBody>
                  <a:tcPr marL="4546" marR="4546" marT="4546" marB="0" anchor="ctr">
                    <a:lnL>
                      <a:noFill/>
                    </a:lnL>
                    <a:lnR>
                      <a:noFill/>
                    </a:lnR>
                    <a:lnT>
                      <a:noFill/>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endParaRPr lang="en-US" sz="700" b="0" i="0" u="none" strike="noStrike">
                        <a:solidFill>
                          <a:srgbClr val="000000"/>
                        </a:solidFill>
                        <a:latin typeface="Calibri"/>
                      </a:endParaRPr>
                    </a:p>
                  </a:txBody>
                  <a:tcPr marL="4546" marR="4546" marT="4546" marB="0" anchor="ctr">
                    <a:lnL>
                      <a:noFill/>
                    </a:lnL>
                    <a:lnR>
                      <a:noFill/>
                    </a:lnR>
                    <a:lnT>
                      <a:noFill/>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endParaRPr lang="en-US" sz="700" b="0" i="0" u="none" strike="noStrike">
                        <a:solidFill>
                          <a:srgbClr val="000000"/>
                        </a:solidFill>
                        <a:latin typeface="Calibri"/>
                      </a:endParaRPr>
                    </a:p>
                  </a:txBody>
                  <a:tcPr marL="4546" marR="4546" marT="4546" marB="0" anchor="ctr">
                    <a:lnL>
                      <a:noFill/>
                    </a:lnL>
                    <a:lnR>
                      <a:noFill/>
                    </a:lnR>
                    <a:lnT>
                      <a:noFill/>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endParaRPr lang="en-US" sz="700" b="0" i="0" u="none" strike="noStrike">
                        <a:solidFill>
                          <a:srgbClr val="000000"/>
                        </a:solidFill>
                        <a:latin typeface="Calibri"/>
                      </a:endParaRPr>
                    </a:p>
                  </a:txBody>
                  <a:tcPr marL="4546" marR="4546" marT="4546" marB="0" anchor="ctr">
                    <a:lnL>
                      <a:noFill/>
                    </a:lnL>
                    <a:lnR>
                      <a:noFill/>
                    </a:lnR>
                    <a:lnT>
                      <a:noFill/>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endParaRPr lang="en-US" sz="700" b="0" i="0" u="none" strike="noStrike">
                        <a:solidFill>
                          <a:srgbClr val="000000"/>
                        </a:solidFill>
                        <a:latin typeface="Calibri"/>
                      </a:endParaRPr>
                    </a:p>
                  </a:txBody>
                  <a:tcPr marL="4546" marR="4546" marT="4546" marB="0" anchor="ctr">
                    <a:lnL>
                      <a:noFill/>
                    </a:lnL>
                    <a:lnR>
                      <a:noFill/>
                    </a:lnR>
                    <a:lnT>
                      <a:noFill/>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endParaRPr lang="en-US" sz="700" b="0" i="0" u="none" strike="noStrike">
                        <a:solidFill>
                          <a:srgbClr val="000000"/>
                        </a:solidFill>
                        <a:latin typeface="Calibri"/>
                      </a:endParaRPr>
                    </a:p>
                  </a:txBody>
                  <a:tcPr marL="4546" marR="4546" marT="4546" marB="0" anchor="ctr">
                    <a:lnL>
                      <a:noFill/>
                    </a:lnL>
                    <a:lnR>
                      <a:noFill/>
                    </a:lnR>
                    <a:lnT>
                      <a:noFill/>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endParaRPr lang="en-US" sz="700" b="0" i="0" u="none" strike="noStrike">
                        <a:solidFill>
                          <a:srgbClr val="000000"/>
                        </a:solidFill>
                        <a:latin typeface="Calibri"/>
                      </a:endParaRPr>
                    </a:p>
                  </a:txBody>
                  <a:tcPr marL="4546" marR="4546" marT="4546" marB="0" anchor="ctr">
                    <a:lnL>
                      <a:noFill/>
                    </a:lnL>
                    <a:lnR>
                      <a:noFill/>
                    </a:lnR>
                    <a:lnT>
                      <a:noFill/>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endParaRPr lang="en-US" sz="700" b="0" i="0" u="none" strike="noStrike">
                        <a:solidFill>
                          <a:srgbClr val="000000"/>
                        </a:solidFill>
                        <a:latin typeface="Calibri"/>
                      </a:endParaRPr>
                    </a:p>
                  </a:txBody>
                  <a:tcPr marL="4546" marR="4546" marT="4546" marB="0" anchor="ctr">
                    <a:lnL>
                      <a:noFill/>
                    </a:lnL>
                    <a:lnR>
                      <a:noFill/>
                    </a:lnR>
                    <a:lnT>
                      <a:noFill/>
                    </a:lnT>
                    <a:lnB w="6350" cap="flat" cmpd="sng" algn="ctr">
                      <a:solidFill>
                        <a:srgbClr val="000000"/>
                      </a:solidFill>
                      <a:prstDash val="solid"/>
                      <a:round/>
                      <a:headEnd type="none" w="med" len="med"/>
                      <a:tailEnd type="none" w="med" len="med"/>
                    </a:lnB>
                    <a:blipFill>
                      <a:blip r:embed="rId3"/>
                      <a:tile tx="0" ty="0" sx="100000" sy="100000" flip="none" algn="tl"/>
                    </a:blipFill>
                  </a:tcPr>
                </a:tc>
              </a:tr>
              <a:tr h="382894">
                <a:tc>
                  <a:txBody>
                    <a:bodyPr/>
                    <a:lstStyle/>
                    <a:p>
                      <a:pPr algn="l" fontAlgn="ctr"/>
                      <a:r>
                        <a:rPr lang="en-US" sz="1200" b="0" i="0" u="none" strike="noStrike" dirty="0" err="1">
                          <a:solidFill>
                            <a:srgbClr val="000000"/>
                          </a:solidFill>
                          <a:latin typeface="Calibri"/>
                        </a:rPr>
                        <a:t>Emp</a:t>
                      </a:r>
                      <a:endParaRPr lang="en-US" sz="1200" b="0" i="0" u="none" strike="noStrike" dirty="0">
                        <a:solidFill>
                          <a:srgbClr val="000000"/>
                        </a:solidFill>
                        <a:latin typeface="Calibri"/>
                      </a:endParaRP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Job Title</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dirty="0">
                          <a:solidFill>
                            <a:srgbClr val="000000"/>
                          </a:solidFill>
                          <a:latin typeface="Calibri"/>
                        </a:rPr>
                        <a:t>Count</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dirty="0">
                          <a:solidFill>
                            <a:srgbClr val="000000"/>
                          </a:solidFill>
                          <a:latin typeface="Calibri"/>
                        </a:rPr>
                        <a:t>Salary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dirty="0">
                          <a:solidFill>
                            <a:srgbClr val="000000"/>
                          </a:solidFill>
                          <a:latin typeface="Calibri"/>
                        </a:rPr>
                        <a:t>Allowances</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dirty="0">
                          <a:solidFill>
                            <a:srgbClr val="000000"/>
                          </a:solidFill>
                          <a:latin typeface="Calibri"/>
                        </a:rPr>
                        <a:t>Other</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dirty="0">
                          <a:solidFill>
                            <a:srgbClr val="000000"/>
                          </a:solidFill>
                          <a:latin typeface="Calibri"/>
                        </a:rPr>
                        <a:t>Year 1 Monthly</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dirty="0">
                          <a:solidFill>
                            <a:srgbClr val="000000"/>
                          </a:solidFill>
                          <a:latin typeface="Calibri"/>
                        </a:rPr>
                        <a:t>Year 2 Monthly</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dirty="0">
                          <a:solidFill>
                            <a:srgbClr val="000000"/>
                          </a:solidFill>
                          <a:latin typeface="Calibri"/>
                        </a:rPr>
                        <a:t>Year 3 Monthly</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dirty="0">
                          <a:solidFill>
                            <a:srgbClr val="000000"/>
                          </a:solidFill>
                          <a:latin typeface="Calibri"/>
                        </a:rPr>
                        <a:t>Year 4 Monthly</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a:solidFill>
                            <a:srgbClr val="000000"/>
                          </a:solidFill>
                          <a:latin typeface="Calibri"/>
                        </a:rPr>
                        <a:t>Year 5 Monthly</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dirty="0">
                          <a:solidFill>
                            <a:srgbClr val="000000"/>
                          </a:solidFill>
                          <a:latin typeface="Calibri"/>
                        </a:rPr>
                        <a:t>Year 6 Monthly</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dirty="0">
                          <a:solidFill>
                            <a:srgbClr val="000000"/>
                          </a:solidFill>
                          <a:latin typeface="Calibri"/>
                        </a:rPr>
                        <a:t>Year 7 Monthly</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dirty="0">
                          <a:solidFill>
                            <a:srgbClr val="000000"/>
                          </a:solidFill>
                          <a:latin typeface="Calibri"/>
                        </a:rPr>
                        <a:t>Year 8 Monthly</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r>
              <a:tr h="176763">
                <a:tc>
                  <a:txBody>
                    <a:bodyPr/>
                    <a:lstStyle/>
                    <a:p>
                      <a:pPr algn="l" fontAlgn="ctr"/>
                      <a:r>
                        <a:rPr lang="en-US" sz="1200" b="0" i="0" u="none" strike="noStrike">
                          <a:solidFill>
                            <a:srgbClr val="000000"/>
                          </a:solidFill>
                          <a:latin typeface="Calibri"/>
                        </a:rPr>
                        <a:t>1</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Accountant</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a:solidFill>
                            <a:srgbClr val="000000"/>
                          </a:solidFill>
                          <a:latin typeface="Calibri"/>
                        </a:rPr>
                        <a:t>2</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r>
              <a:tr h="176763">
                <a:tc>
                  <a:txBody>
                    <a:bodyPr/>
                    <a:lstStyle/>
                    <a:p>
                      <a:pPr algn="l" fontAlgn="ctr"/>
                      <a:r>
                        <a:rPr lang="en-US" sz="1200" b="0" i="0" u="none" strike="noStrike">
                          <a:solidFill>
                            <a:srgbClr val="000000"/>
                          </a:solidFill>
                          <a:latin typeface="Calibri"/>
                        </a:rPr>
                        <a:t>2</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Admission</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a:solidFill>
                            <a:srgbClr val="000000"/>
                          </a:solidFill>
                          <a:latin typeface="Calibri"/>
                        </a:rPr>
                        <a:t>2</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r>
              <a:tr h="176763">
                <a:tc>
                  <a:txBody>
                    <a:bodyPr/>
                    <a:lstStyle/>
                    <a:p>
                      <a:pPr algn="l" fontAlgn="ctr"/>
                      <a:r>
                        <a:rPr lang="en-US" sz="1200" b="0" i="0" u="none" strike="noStrike">
                          <a:solidFill>
                            <a:srgbClr val="000000"/>
                          </a:solidFill>
                          <a:latin typeface="Calibri"/>
                        </a:rPr>
                        <a:t>3</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Billing</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a:solidFill>
                            <a:srgbClr val="000000"/>
                          </a:solidFill>
                          <a:latin typeface="Calibri"/>
                        </a:rPr>
                        <a:t>1</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r>
              <a:tr h="176763">
                <a:tc>
                  <a:txBody>
                    <a:bodyPr/>
                    <a:lstStyle/>
                    <a:p>
                      <a:pPr algn="l" fontAlgn="ctr"/>
                      <a:r>
                        <a:rPr lang="en-US" sz="1200" b="0" i="0" u="none" strike="noStrike">
                          <a:solidFill>
                            <a:srgbClr val="000000"/>
                          </a:solidFill>
                          <a:latin typeface="Calibri"/>
                        </a:rPr>
                        <a:t>4</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Cashier</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a:solidFill>
                            <a:srgbClr val="000000"/>
                          </a:solidFill>
                          <a:latin typeface="Calibri"/>
                        </a:rPr>
                        <a:t>2</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r>
              <a:tr h="176763">
                <a:tc>
                  <a:txBody>
                    <a:bodyPr/>
                    <a:lstStyle/>
                    <a:p>
                      <a:pPr algn="l" fontAlgn="ctr"/>
                      <a:r>
                        <a:rPr lang="en-US" sz="1200" b="0" i="0" u="none" strike="noStrike">
                          <a:solidFill>
                            <a:srgbClr val="000000"/>
                          </a:solidFill>
                          <a:latin typeface="Calibri"/>
                        </a:rPr>
                        <a:t>5</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Cleaning</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a:solidFill>
                            <a:srgbClr val="000000"/>
                          </a:solidFill>
                          <a:latin typeface="Calibri"/>
                        </a:rPr>
                        <a:t>4</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r>
              <a:tr h="176763">
                <a:tc>
                  <a:txBody>
                    <a:bodyPr/>
                    <a:lstStyle/>
                    <a:p>
                      <a:pPr algn="l" fontAlgn="ctr"/>
                      <a:r>
                        <a:rPr lang="en-US" sz="1200" b="0" i="0" u="none" strike="noStrike">
                          <a:solidFill>
                            <a:srgbClr val="000000"/>
                          </a:solidFill>
                          <a:latin typeface="Calibri"/>
                        </a:rPr>
                        <a:t>6</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Door Keepers</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a:solidFill>
                            <a:srgbClr val="000000"/>
                          </a:solidFill>
                          <a:latin typeface="Calibri"/>
                        </a:rPr>
                        <a:t>2</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r>
              <a:tr h="176763">
                <a:tc>
                  <a:txBody>
                    <a:bodyPr/>
                    <a:lstStyle/>
                    <a:p>
                      <a:pPr algn="l" fontAlgn="ctr"/>
                      <a:r>
                        <a:rPr lang="en-US" sz="1200" b="0" i="0" u="none" strike="noStrike">
                          <a:solidFill>
                            <a:srgbClr val="000000"/>
                          </a:solidFill>
                          <a:latin typeface="Calibri"/>
                        </a:rPr>
                        <a:t>7</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Head Nurse</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a:solidFill>
                            <a:srgbClr val="000000"/>
                          </a:solidFill>
                          <a:latin typeface="Calibri"/>
                        </a:rPr>
                        <a:t>1</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r>
              <a:tr h="325099">
                <a:tc>
                  <a:txBody>
                    <a:bodyPr/>
                    <a:lstStyle/>
                    <a:p>
                      <a:pPr algn="l" fontAlgn="ctr"/>
                      <a:r>
                        <a:rPr lang="en-US" sz="1200" b="0" i="0" u="none" strike="noStrike">
                          <a:solidFill>
                            <a:srgbClr val="000000"/>
                          </a:solidFill>
                          <a:latin typeface="Calibri"/>
                        </a:rPr>
                        <a:t>8</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Information Technology</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a:solidFill>
                            <a:srgbClr val="000000"/>
                          </a:solidFill>
                          <a:latin typeface="Calibri"/>
                        </a:rPr>
                        <a:t>1</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r>
              <a:tr h="176763">
                <a:tc>
                  <a:txBody>
                    <a:bodyPr/>
                    <a:lstStyle/>
                    <a:p>
                      <a:pPr algn="l" fontAlgn="ctr"/>
                      <a:r>
                        <a:rPr lang="en-US" sz="1200" b="0" i="0" u="none" strike="noStrike">
                          <a:solidFill>
                            <a:srgbClr val="000000"/>
                          </a:solidFill>
                          <a:latin typeface="Calibri"/>
                        </a:rPr>
                        <a:t>9</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Human Resources</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a:solidFill>
                            <a:srgbClr val="000000"/>
                          </a:solidFill>
                          <a:latin typeface="Calibri"/>
                        </a:rPr>
                        <a:t>1</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r>
              <a:tr h="176763">
                <a:tc>
                  <a:txBody>
                    <a:bodyPr/>
                    <a:lstStyle/>
                    <a:p>
                      <a:pPr algn="l" fontAlgn="ctr"/>
                      <a:r>
                        <a:rPr lang="en-US" sz="1200" b="0" i="0" u="none" strike="noStrike">
                          <a:solidFill>
                            <a:srgbClr val="000000"/>
                          </a:solidFill>
                          <a:latin typeface="Calibri"/>
                        </a:rPr>
                        <a:t>10</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Kitchen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a:solidFill>
                            <a:srgbClr val="000000"/>
                          </a:solidFill>
                          <a:latin typeface="Calibri"/>
                        </a:rPr>
                        <a:t>4</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r>
              <a:tr h="176763">
                <a:tc>
                  <a:txBody>
                    <a:bodyPr/>
                    <a:lstStyle/>
                    <a:p>
                      <a:pPr algn="l" fontAlgn="ctr"/>
                      <a:r>
                        <a:rPr lang="en-US" sz="1200" b="0" i="0" u="none" strike="noStrike">
                          <a:solidFill>
                            <a:srgbClr val="000000"/>
                          </a:solidFill>
                          <a:latin typeface="Calibri"/>
                        </a:rPr>
                        <a:t>11</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Laboratory</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a:solidFill>
                            <a:srgbClr val="000000"/>
                          </a:solidFill>
                          <a:latin typeface="Calibri"/>
                        </a:rPr>
                        <a:t>2</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r>
              <a:tr h="176763">
                <a:tc>
                  <a:txBody>
                    <a:bodyPr/>
                    <a:lstStyle/>
                    <a:p>
                      <a:pPr algn="l" fontAlgn="ctr"/>
                      <a:r>
                        <a:rPr lang="en-US" sz="1200" b="0" i="0" u="none" strike="noStrike">
                          <a:solidFill>
                            <a:srgbClr val="000000"/>
                          </a:solidFill>
                          <a:latin typeface="Calibri"/>
                        </a:rPr>
                        <a:t>12</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Laundry</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a:solidFill>
                            <a:srgbClr val="000000"/>
                          </a:solidFill>
                          <a:latin typeface="Calibri"/>
                        </a:rPr>
                        <a:t>3</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r>
              <a:tr h="176763">
                <a:tc>
                  <a:txBody>
                    <a:bodyPr/>
                    <a:lstStyle/>
                    <a:p>
                      <a:pPr algn="l" fontAlgn="ctr"/>
                      <a:r>
                        <a:rPr lang="en-US" sz="1200" b="0" i="0" u="none" strike="noStrike">
                          <a:solidFill>
                            <a:srgbClr val="000000"/>
                          </a:solidFill>
                          <a:latin typeface="Calibri"/>
                        </a:rPr>
                        <a:t>13</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Maintenance</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a:solidFill>
                            <a:srgbClr val="000000"/>
                          </a:solidFill>
                          <a:latin typeface="Calibri"/>
                        </a:rPr>
                        <a:t>1</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r>
              <a:tr h="176763">
                <a:tc>
                  <a:txBody>
                    <a:bodyPr/>
                    <a:lstStyle/>
                    <a:p>
                      <a:pPr algn="l" fontAlgn="ctr"/>
                      <a:r>
                        <a:rPr lang="en-US" sz="1200" b="0" i="0" u="none" strike="noStrike">
                          <a:solidFill>
                            <a:srgbClr val="000000"/>
                          </a:solidFill>
                          <a:latin typeface="Calibri"/>
                        </a:rPr>
                        <a:t>14</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Manager</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a:solidFill>
                            <a:srgbClr val="000000"/>
                          </a:solidFill>
                          <a:latin typeface="Calibri"/>
                        </a:rPr>
                        <a:t>1</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r>
              <a:tr h="176763">
                <a:tc>
                  <a:txBody>
                    <a:bodyPr/>
                    <a:lstStyle/>
                    <a:p>
                      <a:pPr algn="l" fontAlgn="ctr"/>
                      <a:r>
                        <a:rPr lang="en-US" sz="1200" b="0" i="0" u="none" strike="noStrike">
                          <a:solidFill>
                            <a:srgbClr val="000000"/>
                          </a:solidFill>
                          <a:latin typeface="Calibri"/>
                        </a:rPr>
                        <a:t>15</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Nurses</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a:solidFill>
                            <a:srgbClr val="000000"/>
                          </a:solidFill>
                          <a:latin typeface="Calibri"/>
                        </a:rPr>
                        <a:t>32</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r>
              <a:tr h="176763">
                <a:tc>
                  <a:txBody>
                    <a:bodyPr/>
                    <a:lstStyle/>
                    <a:p>
                      <a:pPr algn="l" fontAlgn="ctr"/>
                      <a:r>
                        <a:rPr lang="en-US" sz="1200" b="0" i="0" u="none" strike="noStrike">
                          <a:solidFill>
                            <a:srgbClr val="000000"/>
                          </a:solidFill>
                          <a:latin typeface="Calibri"/>
                        </a:rPr>
                        <a:t>16</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CR Technicians</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a:solidFill>
                            <a:srgbClr val="000000"/>
                          </a:solidFill>
                          <a:latin typeface="Calibri"/>
                        </a:rPr>
                        <a:t>2</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r>
              <a:tr h="176763">
                <a:tc>
                  <a:txBody>
                    <a:bodyPr/>
                    <a:lstStyle/>
                    <a:p>
                      <a:pPr algn="l" fontAlgn="ctr"/>
                      <a:r>
                        <a:rPr lang="en-US" sz="1200" b="0" i="0" u="none" strike="noStrike">
                          <a:solidFill>
                            <a:srgbClr val="000000"/>
                          </a:solidFill>
                          <a:latin typeface="Calibri"/>
                        </a:rPr>
                        <a:t>17</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Orderies</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a:solidFill>
                            <a:srgbClr val="000000"/>
                          </a:solidFill>
                          <a:latin typeface="Calibri"/>
                        </a:rPr>
                        <a:t>2</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r>
              <a:tr h="176763">
                <a:tc>
                  <a:txBody>
                    <a:bodyPr/>
                    <a:lstStyle/>
                    <a:p>
                      <a:pPr algn="l" fontAlgn="ctr"/>
                      <a:r>
                        <a:rPr lang="en-US" sz="1200" b="0" i="0" u="none" strike="noStrike">
                          <a:solidFill>
                            <a:srgbClr val="000000"/>
                          </a:solidFill>
                          <a:latin typeface="Calibri"/>
                        </a:rPr>
                        <a:t>18</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Purchacing</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a:solidFill>
                            <a:srgbClr val="000000"/>
                          </a:solidFill>
                          <a:latin typeface="Calibri"/>
                        </a:rPr>
                        <a:t>2</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r>
              <a:tr h="401024">
                <a:tc>
                  <a:txBody>
                    <a:bodyPr/>
                    <a:lstStyle/>
                    <a:p>
                      <a:pPr algn="l" fontAlgn="ctr"/>
                      <a:r>
                        <a:rPr lang="en-US" sz="1200" b="0" i="0" u="none" strike="noStrike">
                          <a:solidFill>
                            <a:srgbClr val="000000"/>
                          </a:solidFill>
                          <a:latin typeface="Calibri"/>
                        </a:rPr>
                        <a:t>19</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Reception</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a:solidFill>
                            <a:srgbClr val="000000"/>
                          </a:solidFill>
                          <a:latin typeface="Calibri"/>
                        </a:rPr>
                        <a:t>3</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r>
              <a:tr h="176763">
                <a:tc>
                  <a:txBody>
                    <a:bodyPr/>
                    <a:lstStyle/>
                    <a:p>
                      <a:pPr algn="l" fontAlgn="ctr"/>
                      <a:r>
                        <a:rPr lang="en-US" sz="1200" b="0" i="0" u="none" strike="noStrike">
                          <a:solidFill>
                            <a:srgbClr val="000000"/>
                          </a:solidFill>
                          <a:latin typeface="Calibri"/>
                        </a:rPr>
                        <a:t>20</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Resident Doctors</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a:solidFill>
                            <a:srgbClr val="000000"/>
                          </a:solidFill>
                          <a:latin typeface="Calibri"/>
                        </a:rPr>
                        <a:t>2</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r>
              <a:tr h="176763">
                <a:tc>
                  <a:txBody>
                    <a:bodyPr/>
                    <a:lstStyle/>
                    <a:p>
                      <a:pPr algn="l" fontAlgn="ctr"/>
                      <a:r>
                        <a:rPr lang="en-US" sz="1200" b="0" i="0" u="none" strike="noStrike">
                          <a:solidFill>
                            <a:srgbClr val="000000"/>
                          </a:solidFill>
                          <a:latin typeface="Calibri"/>
                        </a:rPr>
                        <a:t>21</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Secretary</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a:solidFill>
                            <a:srgbClr val="000000"/>
                          </a:solidFill>
                          <a:latin typeface="Calibri"/>
                        </a:rPr>
                        <a:t>9</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r>
              <a:tr h="176763">
                <a:tc>
                  <a:txBody>
                    <a:bodyPr/>
                    <a:lstStyle/>
                    <a:p>
                      <a:pPr algn="l" fontAlgn="ctr"/>
                      <a:r>
                        <a:rPr lang="en-US" sz="1200" b="0" i="0" u="none" strike="noStrike">
                          <a:solidFill>
                            <a:srgbClr val="000000"/>
                          </a:solidFill>
                          <a:latin typeface="Calibri"/>
                        </a:rPr>
                        <a:t>22</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Store Keepers</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a:solidFill>
                            <a:srgbClr val="000000"/>
                          </a:solidFill>
                          <a:latin typeface="Calibri"/>
                        </a:rPr>
                        <a:t>2</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r>
              <a:tr h="176763">
                <a:tc>
                  <a:txBody>
                    <a:bodyPr/>
                    <a:lstStyle/>
                    <a:p>
                      <a:pPr algn="l" fontAlgn="ctr"/>
                      <a:r>
                        <a:rPr lang="en-US" sz="1200" b="0" i="0" u="none" strike="noStrike">
                          <a:solidFill>
                            <a:srgbClr val="000000"/>
                          </a:solidFill>
                          <a:latin typeface="Calibri"/>
                        </a:rPr>
                        <a:t>23</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Therapy Operator</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a:solidFill>
                            <a:srgbClr val="000000"/>
                          </a:solidFill>
                          <a:latin typeface="Calibri"/>
                        </a:rPr>
                        <a:t>2</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r>
              <a:tr h="176763">
                <a:tc>
                  <a:txBody>
                    <a:bodyPr/>
                    <a:lstStyle/>
                    <a:p>
                      <a:pPr algn="l" fontAlgn="ctr"/>
                      <a:r>
                        <a:rPr lang="en-US" sz="1200" b="0" i="0" u="none" strike="noStrike">
                          <a:solidFill>
                            <a:srgbClr val="000000"/>
                          </a:solidFill>
                          <a:latin typeface="Calibri"/>
                        </a:rPr>
                        <a:t>24</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Transport</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a:solidFill>
                            <a:srgbClr val="000000"/>
                          </a:solidFill>
                          <a:latin typeface="Calibri"/>
                        </a:rPr>
                        <a:t>1</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r>
              <a:tr h="176763">
                <a:tc>
                  <a:txBody>
                    <a:bodyPr/>
                    <a:lstStyle/>
                    <a:p>
                      <a:pPr algn="l" fontAlgn="ctr"/>
                      <a:r>
                        <a:rPr lang="en-US" sz="1200" b="0" i="0" u="none" strike="noStrike">
                          <a:solidFill>
                            <a:srgbClr val="000000"/>
                          </a:solidFill>
                          <a:latin typeface="Calibri"/>
                        </a:rPr>
                        <a:t>25</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X-Ray Technician</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a:solidFill>
                            <a:srgbClr val="000000"/>
                          </a:solidFill>
                          <a:latin typeface="Calibri"/>
                        </a:rPr>
                        <a:t>2</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tile tx="0" ty="0" sx="100000" sy="100000" flip="none" algn="tl"/>
                    </a:blipFill>
                  </a:tcPr>
                </a:tc>
              </a:tr>
              <a:tr h="180611">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fontAlgn="ctr"/>
                      <a:r>
                        <a:rPr lang="en-US" sz="1200" b="0" i="0" u="none" strike="noStrike" dirty="0">
                          <a:solidFill>
                            <a:srgbClr val="000000"/>
                          </a:solidFill>
                          <a:latin typeface="Calibri"/>
                        </a:rPr>
                        <a:t>86</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tile tx="0" ty="0" sx="100000" sy="100000" flip="none" algn="tl"/>
                    </a:blipFill>
                  </a:tcPr>
                </a:tc>
              </a:tr>
              <a:tr h="187834">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Yearly Totals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 </a:t>
                      </a:r>
                    </a:p>
                  </a:txBody>
                  <a:tcPr marL="4546" marR="4546" marT="45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tile tx="0" ty="0" sx="100000" sy="100000" flip="none" algn="tl"/>
                    </a:blipFill>
                  </a:tcPr>
                </a:tc>
              </a:tr>
              <a:tr h="176763">
                <a:tc>
                  <a:txBody>
                    <a:bodyPr/>
                    <a:lstStyle/>
                    <a:p>
                      <a:pPr algn="l" fontAlgn="ctr"/>
                      <a:endParaRPr lang="en-US" sz="1200" b="0" i="0" u="none" strike="noStrike" dirty="0">
                        <a:solidFill>
                          <a:srgbClr val="000000"/>
                        </a:solidFill>
                        <a:latin typeface="Calibri"/>
                      </a:endParaRPr>
                    </a:p>
                  </a:txBody>
                  <a:tcPr marL="4546" marR="4546" marT="4546" marB="0" anchor="ctr">
                    <a:lnL>
                      <a:noFill/>
                    </a:lnL>
                    <a:lnR>
                      <a:noFill/>
                    </a:lnR>
                    <a:lnT w="19050" cap="flat" cmpd="sng" algn="ctr">
                      <a:solidFill>
                        <a:srgbClr val="000000"/>
                      </a:solidFill>
                      <a:prstDash val="solid"/>
                      <a:round/>
                      <a:headEnd type="none" w="med" len="med"/>
                      <a:tailEnd type="none" w="med" len="med"/>
                    </a:lnT>
                    <a:lnB>
                      <a:noFill/>
                    </a:lnB>
                    <a:blipFill>
                      <a:blip r:embed="rId3"/>
                      <a:tile tx="0" ty="0" sx="100000" sy="100000" flip="none" algn="tl"/>
                    </a:blipFill>
                  </a:tcPr>
                </a:tc>
                <a:tc>
                  <a:txBody>
                    <a:bodyPr/>
                    <a:lstStyle/>
                    <a:p>
                      <a:pPr algn="l" fontAlgn="ctr"/>
                      <a:endParaRPr lang="en-US" sz="1200" b="0" i="0" u="none" strike="noStrike">
                        <a:solidFill>
                          <a:srgbClr val="000000"/>
                        </a:solidFill>
                        <a:latin typeface="Calibri"/>
                      </a:endParaRPr>
                    </a:p>
                  </a:txBody>
                  <a:tcPr marL="4546" marR="4546" marT="4546" marB="0" anchor="ctr">
                    <a:lnL>
                      <a:noFill/>
                    </a:lnL>
                    <a:lnR>
                      <a:noFill/>
                    </a:lnR>
                    <a:lnT w="19050" cap="flat" cmpd="sng" algn="ctr">
                      <a:solidFill>
                        <a:srgbClr val="000000"/>
                      </a:solidFill>
                      <a:prstDash val="solid"/>
                      <a:round/>
                      <a:headEnd type="none" w="med" len="med"/>
                      <a:tailEnd type="none" w="med" len="med"/>
                    </a:lnT>
                    <a:lnB>
                      <a:noFill/>
                    </a:lnB>
                    <a:blipFill>
                      <a:blip r:embed="rId3"/>
                      <a:tile tx="0" ty="0" sx="100000" sy="100000" flip="none" algn="tl"/>
                    </a:blipFill>
                  </a:tcPr>
                </a:tc>
                <a:tc>
                  <a:txBody>
                    <a:bodyPr/>
                    <a:lstStyle/>
                    <a:p>
                      <a:pPr algn="l" fontAlgn="ctr"/>
                      <a:endParaRPr lang="en-US" sz="1200" b="0" i="0" u="none" strike="noStrike">
                        <a:solidFill>
                          <a:srgbClr val="000000"/>
                        </a:solidFill>
                        <a:latin typeface="Calibri"/>
                      </a:endParaRPr>
                    </a:p>
                  </a:txBody>
                  <a:tcPr marL="4546" marR="4546" marT="4546" marB="0" anchor="ctr">
                    <a:lnL>
                      <a:noFill/>
                    </a:lnL>
                    <a:lnR>
                      <a:noFill/>
                    </a:lnR>
                    <a:lnT w="19050" cap="flat" cmpd="sng" algn="ctr">
                      <a:solidFill>
                        <a:srgbClr val="000000"/>
                      </a:solidFill>
                      <a:prstDash val="solid"/>
                      <a:round/>
                      <a:headEnd type="none" w="med" len="med"/>
                      <a:tailEnd type="none" w="med" len="med"/>
                    </a:lnT>
                    <a:lnB>
                      <a:noFill/>
                    </a:lnB>
                    <a:blipFill>
                      <a:blip r:embed="rId3"/>
                      <a:tile tx="0" ty="0" sx="100000" sy="100000" flip="none" algn="tl"/>
                    </a:blipFill>
                  </a:tcPr>
                </a:tc>
                <a:tc>
                  <a:txBody>
                    <a:bodyPr/>
                    <a:lstStyle/>
                    <a:p>
                      <a:pPr algn="l" fontAlgn="ctr"/>
                      <a:endParaRPr lang="en-US" sz="1200" b="0" i="0" u="none" strike="noStrike">
                        <a:solidFill>
                          <a:srgbClr val="000000"/>
                        </a:solidFill>
                        <a:latin typeface="Calibri"/>
                      </a:endParaRPr>
                    </a:p>
                  </a:txBody>
                  <a:tcPr marL="4546" marR="4546" marT="4546" marB="0" anchor="ctr">
                    <a:lnL>
                      <a:noFill/>
                    </a:lnL>
                    <a:lnR>
                      <a:noFill/>
                    </a:lnR>
                    <a:lnT w="19050" cap="flat" cmpd="sng" algn="ctr">
                      <a:solidFill>
                        <a:srgbClr val="000000"/>
                      </a:solidFill>
                      <a:prstDash val="solid"/>
                      <a:round/>
                      <a:headEnd type="none" w="med" len="med"/>
                      <a:tailEnd type="none" w="med" len="med"/>
                    </a:lnT>
                    <a:lnB>
                      <a:noFill/>
                    </a:lnB>
                    <a:blipFill>
                      <a:blip r:embed="rId3"/>
                      <a:tile tx="0" ty="0" sx="100000" sy="100000" flip="none" algn="tl"/>
                    </a:blipFill>
                  </a:tcPr>
                </a:tc>
                <a:tc>
                  <a:txBody>
                    <a:bodyPr/>
                    <a:lstStyle/>
                    <a:p>
                      <a:pPr algn="l" fontAlgn="ctr"/>
                      <a:r>
                        <a:rPr lang="en-US" sz="1200" b="0" i="0" u="none" strike="noStrike" dirty="0">
                          <a:solidFill>
                            <a:srgbClr val="000000"/>
                          </a:solidFill>
                          <a:latin typeface="Calibri"/>
                        </a:rPr>
                        <a:t>Note:</a:t>
                      </a:r>
                    </a:p>
                  </a:txBody>
                  <a:tcPr marL="4546" marR="4546" marT="4546" marB="0" anchor="ctr">
                    <a:lnL>
                      <a:noFill/>
                    </a:lnL>
                    <a:lnR>
                      <a:noFill/>
                    </a:lnR>
                    <a:lnT w="19050" cap="flat" cmpd="sng" algn="ctr">
                      <a:solidFill>
                        <a:srgbClr val="000000"/>
                      </a:solidFill>
                      <a:prstDash val="solid"/>
                      <a:round/>
                      <a:headEnd type="none" w="med" len="med"/>
                      <a:tailEnd type="none" w="med" len="med"/>
                    </a:lnT>
                    <a:lnB>
                      <a:noFill/>
                    </a:lnB>
                    <a:blipFill>
                      <a:blip r:embed="rId3"/>
                      <a:tile tx="0" ty="0" sx="100000" sy="100000" flip="none" algn="tl"/>
                    </a:blipFill>
                  </a:tcPr>
                </a:tc>
                <a:tc gridSpan="9">
                  <a:txBody>
                    <a:bodyPr/>
                    <a:lstStyle/>
                    <a:p>
                      <a:pPr algn="l" fontAlgn="ctr"/>
                      <a:r>
                        <a:rPr lang="en-US" sz="1200" b="0" i="0" u="none" strike="noStrike" dirty="0">
                          <a:solidFill>
                            <a:srgbClr val="000000"/>
                          </a:solidFill>
                          <a:latin typeface="Calibri"/>
                        </a:rPr>
                        <a:t>* Salaries expenses are built on an expected 5% increase per year for every position</a:t>
                      </a:r>
                    </a:p>
                  </a:txBody>
                  <a:tcPr marL="4546" marR="4546" marT="4546" marB="0" anchor="ctr">
                    <a:lnL>
                      <a:noFill/>
                    </a:lnL>
                    <a:lnR>
                      <a:noFill/>
                    </a:lnR>
                    <a:lnT w="19050" cap="flat" cmpd="sng" algn="ctr">
                      <a:solidFill>
                        <a:srgbClr val="000000"/>
                      </a:solidFill>
                      <a:prstDash val="solid"/>
                      <a:round/>
                      <a:headEnd type="none" w="med" len="med"/>
                      <a:tailEnd type="none" w="med" len="med"/>
                    </a:lnT>
                    <a:lnB>
                      <a:noFill/>
                    </a:lnB>
                    <a:blipFill>
                      <a:blip r:embed="rId3"/>
                      <a:tile tx="0" ty="0" sx="100000" sy="100000" flip="none" algn="tl"/>
                    </a:blip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6763">
                <a:tc>
                  <a:txBody>
                    <a:bodyPr/>
                    <a:lstStyle/>
                    <a:p>
                      <a:pPr algn="l" fontAlgn="ctr"/>
                      <a:endParaRPr lang="en-US" sz="1200" b="0" i="0" u="none" strike="noStrike" dirty="0">
                        <a:solidFill>
                          <a:srgbClr val="000000"/>
                        </a:solidFill>
                        <a:latin typeface="Calibri"/>
                      </a:endParaRPr>
                    </a:p>
                  </a:txBody>
                  <a:tcPr marL="4546" marR="4546" marT="4546" marB="0" anchor="ctr">
                    <a:lnL>
                      <a:noFill/>
                    </a:lnL>
                    <a:lnR>
                      <a:noFill/>
                    </a:lnR>
                    <a:lnT>
                      <a:noFill/>
                    </a:lnT>
                    <a:lnB>
                      <a:noFill/>
                    </a:lnB>
                    <a:blipFill>
                      <a:blip r:embed="rId3"/>
                      <a:tile tx="0" ty="0" sx="100000" sy="100000" flip="none" algn="tl"/>
                    </a:blipFill>
                  </a:tcPr>
                </a:tc>
                <a:tc>
                  <a:txBody>
                    <a:bodyPr/>
                    <a:lstStyle/>
                    <a:p>
                      <a:pPr algn="l" fontAlgn="ctr"/>
                      <a:endParaRPr lang="en-US" sz="1200" b="0" i="0" u="none" strike="noStrike">
                        <a:solidFill>
                          <a:srgbClr val="000000"/>
                        </a:solidFill>
                        <a:latin typeface="Calibri"/>
                      </a:endParaRPr>
                    </a:p>
                  </a:txBody>
                  <a:tcPr marL="4546" marR="4546" marT="4546" marB="0" anchor="ctr">
                    <a:lnL>
                      <a:noFill/>
                    </a:lnL>
                    <a:lnR>
                      <a:noFill/>
                    </a:lnR>
                    <a:lnT>
                      <a:noFill/>
                    </a:lnT>
                    <a:lnB>
                      <a:noFill/>
                    </a:lnB>
                    <a:blipFill>
                      <a:blip r:embed="rId3"/>
                      <a:tile tx="0" ty="0" sx="100000" sy="100000" flip="none" algn="tl"/>
                    </a:blipFill>
                  </a:tcPr>
                </a:tc>
                <a:tc>
                  <a:txBody>
                    <a:bodyPr/>
                    <a:lstStyle/>
                    <a:p>
                      <a:pPr algn="l" fontAlgn="ctr"/>
                      <a:endParaRPr lang="en-US" sz="1200" b="0" i="0" u="none" strike="noStrike" dirty="0">
                        <a:solidFill>
                          <a:srgbClr val="000000"/>
                        </a:solidFill>
                        <a:latin typeface="Calibri"/>
                      </a:endParaRPr>
                    </a:p>
                  </a:txBody>
                  <a:tcPr marL="4546" marR="4546" marT="4546" marB="0" anchor="ctr">
                    <a:lnL>
                      <a:noFill/>
                    </a:lnL>
                    <a:lnR>
                      <a:noFill/>
                    </a:lnR>
                    <a:lnT>
                      <a:noFill/>
                    </a:lnT>
                    <a:lnB>
                      <a:noFill/>
                    </a:lnB>
                    <a:blipFill>
                      <a:blip r:embed="rId3"/>
                      <a:tile tx="0" ty="0" sx="100000" sy="100000" flip="none" algn="tl"/>
                    </a:blipFill>
                  </a:tcPr>
                </a:tc>
                <a:tc>
                  <a:txBody>
                    <a:bodyPr/>
                    <a:lstStyle/>
                    <a:p>
                      <a:pPr algn="l" fontAlgn="ctr"/>
                      <a:endParaRPr lang="en-US" sz="1200" b="0" i="0" u="none" strike="noStrike">
                        <a:solidFill>
                          <a:srgbClr val="000000"/>
                        </a:solidFill>
                        <a:latin typeface="Calibri"/>
                      </a:endParaRPr>
                    </a:p>
                  </a:txBody>
                  <a:tcPr marL="4546" marR="4546" marT="4546" marB="0" anchor="ctr">
                    <a:lnL>
                      <a:noFill/>
                    </a:lnL>
                    <a:lnR>
                      <a:noFill/>
                    </a:lnR>
                    <a:lnT>
                      <a:noFill/>
                    </a:lnT>
                    <a:lnB>
                      <a:noFill/>
                    </a:lnB>
                    <a:blipFill>
                      <a:blip r:embed="rId3"/>
                      <a:tile tx="0" ty="0" sx="100000" sy="100000" flip="none" algn="tl"/>
                    </a:blipFill>
                  </a:tcPr>
                </a:tc>
                <a:tc>
                  <a:txBody>
                    <a:bodyPr/>
                    <a:lstStyle/>
                    <a:p>
                      <a:pPr algn="l" fontAlgn="ctr"/>
                      <a:endParaRPr lang="en-US" sz="1200" b="0" i="0" u="none" strike="noStrike" dirty="0">
                        <a:solidFill>
                          <a:srgbClr val="000000"/>
                        </a:solidFill>
                        <a:latin typeface="Calibri"/>
                      </a:endParaRPr>
                    </a:p>
                  </a:txBody>
                  <a:tcPr marL="4546" marR="4546" marT="4546" marB="0" anchor="ctr">
                    <a:lnL>
                      <a:noFill/>
                    </a:lnL>
                    <a:lnR>
                      <a:noFill/>
                    </a:lnR>
                    <a:lnT>
                      <a:noFill/>
                    </a:lnT>
                    <a:lnB>
                      <a:noFill/>
                    </a:lnB>
                    <a:blipFill>
                      <a:blip r:embed="rId3"/>
                      <a:tile tx="0" ty="0" sx="100000" sy="100000" flip="none" algn="tl"/>
                    </a:blipFill>
                  </a:tcPr>
                </a:tc>
                <a:tc gridSpan="7">
                  <a:txBody>
                    <a:bodyPr/>
                    <a:lstStyle/>
                    <a:p>
                      <a:pPr algn="l" fontAlgn="ctr"/>
                      <a:r>
                        <a:rPr lang="en-US" sz="1200" b="0" i="0" u="none" strike="noStrike" dirty="0">
                          <a:solidFill>
                            <a:srgbClr val="000000"/>
                          </a:solidFill>
                          <a:latin typeface="Calibri"/>
                        </a:rPr>
                        <a:t>* First Year of operation assumes 50% of the employees hired</a:t>
                      </a:r>
                    </a:p>
                  </a:txBody>
                  <a:tcPr marL="4546" marR="4546" marT="4546" marB="0" anchor="ctr">
                    <a:lnL>
                      <a:noFill/>
                    </a:lnL>
                    <a:lnR>
                      <a:noFill/>
                    </a:lnR>
                    <a:lnT>
                      <a:noFill/>
                    </a:lnT>
                    <a:lnB>
                      <a:noFill/>
                    </a:lnB>
                    <a:blipFill>
                      <a:blip r:embed="rId3"/>
                      <a:tile tx="0" ty="0" sx="100000" sy="100000" flip="none" algn="tl"/>
                    </a:blip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200" b="0" i="0" u="none" strike="noStrike" dirty="0">
                        <a:solidFill>
                          <a:srgbClr val="000000"/>
                        </a:solidFill>
                        <a:latin typeface="Calibri"/>
                      </a:endParaRPr>
                    </a:p>
                  </a:txBody>
                  <a:tcPr marL="4546" marR="4546" marT="4546" marB="0" anchor="ctr">
                    <a:lnL>
                      <a:noFill/>
                    </a:lnL>
                    <a:lnR>
                      <a:noFill/>
                    </a:lnR>
                    <a:lnT>
                      <a:noFill/>
                    </a:lnT>
                    <a:lnB>
                      <a:noFill/>
                    </a:lnB>
                    <a:blipFill>
                      <a:blip r:embed="rId3"/>
                      <a:tile tx="0" ty="0" sx="100000" sy="100000" flip="none" algn="tl"/>
                    </a:blipFill>
                  </a:tcPr>
                </a:tc>
                <a:tc>
                  <a:txBody>
                    <a:bodyPr/>
                    <a:lstStyle/>
                    <a:p>
                      <a:pPr algn="l" fontAlgn="ctr"/>
                      <a:endParaRPr lang="en-US" sz="1200" b="0" i="0" u="none" strike="noStrike" dirty="0">
                        <a:solidFill>
                          <a:srgbClr val="000000"/>
                        </a:solidFill>
                        <a:latin typeface="Calibri"/>
                      </a:endParaRPr>
                    </a:p>
                  </a:txBody>
                  <a:tcPr marL="4546" marR="4546" marT="4546" marB="0" anchor="ctr">
                    <a:lnL>
                      <a:noFill/>
                    </a:lnL>
                    <a:lnR>
                      <a:noFill/>
                    </a:lnR>
                    <a:lnT>
                      <a:noFill/>
                    </a:lnT>
                    <a:lnB>
                      <a:noFill/>
                    </a:lnB>
                    <a:blipFill>
                      <a:blip r:embed="rId3"/>
                      <a:tile tx="0" ty="0" sx="100000" sy="100000" flip="none" algn="tl"/>
                    </a:blipFill>
                  </a:tcPr>
                </a:tc>
              </a:tr>
              <a:tr h="176763">
                <a:tc>
                  <a:txBody>
                    <a:bodyPr/>
                    <a:lstStyle/>
                    <a:p>
                      <a:pPr algn="l" fontAlgn="ctr"/>
                      <a:endParaRPr lang="en-US" sz="1200" b="0" i="0" u="none" strike="noStrike" dirty="0">
                        <a:solidFill>
                          <a:srgbClr val="000000"/>
                        </a:solidFill>
                        <a:latin typeface="Calibri"/>
                      </a:endParaRPr>
                    </a:p>
                  </a:txBody>
                  <a:tcPr marL="4546" marR="4546" marT="4546" marB="0" anchor="ctr">
                    <a:lnL>
                      <a:noFill/>
                    </a:lnL>
                    <a:lnR>
                      <a:noFill/>
                    </a:lnR>
                    <a:lnT>
                      <a:noFill/>
                    </a:lnT>
                    <a:lnB>
                      <a:noFill/>
                    </a:lnB>
                    <a:blipFill>
                      <a:blip r:embed="rId3"/>
                      <a:tile tx="0" ty="0" sx="100000" sy="100000" flip="none" algn="tl"/>
                    </a:blipFill>
                  </a:tcPr>
                </a:tc>
                <a:tc>
                  <a:txBody>
                    <a:bodyPr/>
                    <a:lstStyle/>
                    <a:p>
                      <a:pPr algn="l" fontAlgn="ctr"/>
                      <a:endParaRPr lang="en-US" sz="1200" b="0" i="0" u="none" strike="noStrike" dirty="0">
                        <a:solidFill>
                          <a:srgbClr val="000000"/>
                        </a:solidFill>
                        <a:latin typeface="Calibri"/>
                      </a:endParaRPr>
                    </a:p>
                  </a:txBody>
                  <a:tcPr marL="4546" marR="4546" marT="4546" marB="0" anchor="ctr">
                    <a:lnL>
                      <a:noFill/>
                    </a:lnL>
                    <a:lnR>
                      <a:noFill/>
                    </a:lnR>
                    <a:lnT>
                      <a:noFill/>
                    </a:lnT>
                    <a:lnB>
                      <a:noFill/>
                    </a:lnB>
                    <a:blipFill>
                      <a:blip r:embed="rId3"/>
                      <a:tile tx="0" ty="0" sx="100000" sy="100000" flip="none" algn="tl"/>
                    </a:blipFill>
                  </a:tcPr>
                </a:tc>
                <a:tc>
                  <a:txBody>
                    <a:bodyPr/>
                    <a:lstStyle/>
                    <a:p>
                      <a:pPr algn="l" fontAlgn="ctr"/>
                      <a:endParaRPr lang="en-US" sz="1200" b="0" i="0" u="none" strike="noStrike" dirty="0">
                        <a:solidFill>
                          <a:srgbClr val="000000"/>
                        </a:solidFill>
                        <a:latin typeface="Calibri"/>
                      </a:endParaRPr>
                    </a:p>
                  </a:txBody>
                  <a:tcPr marL="4546" marR="4546" marT="4546" marB="0" anchor="ctr">
                    <a:lnL>
                      <a:noFill/>
                    </a:lnL>
                    <a:lnR>
                      <a:noFill/>
                    </a:lnR>
                    <a:lnT>
                      <a:noFill/>
                    </a:lnT>
                    <a:lnB>
                      <a:noFill/>
                    </a:lnB>
                    <a:blipFill>
                      <a:blip r:embed="rId3"/>
                      <a:tile tx="0" ty="0" sx="100000" sy="100000" flip="none" algn="tl"/>
                    </a:blipFill>
                  </a:tcPr>
                </a:tc>
                <a:tc>
                  <a:txBody>
                    <a:bodyPr/>
                    <a:lstStyle/>
                    <a:p>
                      <a:pPr algn="l" fontAlgn="ctr"/>
                      <a:endParaRPr lang="en-US" sz="1200" b="0" i="0" u="none" strike="noStrike" dirty="0">
                        <a:solidFill>
                          <a:srgbClr val="000000"/>
                        </a:solidFill>
                        <a:latin typeface="Calibri"/>
                      </a:endParaRPr>
                    </a:p>
                  </a:txBody>
                  <a:tcPr marL="4546" marR="4546" marT="4546" marB="0" anchor="ctr">
                    <a:lnL>
                      <a:noFill/>
                    </a:lnL>
                    <a:lnR>
                      <a:noFill/>
                    </a:lnR>
                    <a:lnT>
                      <a:noFill/>
                    </a:lnT>
                    <a:lnB>
                      <a:noFill/>
                    </a:lnB>
                    <a:blipFill>
                      <a:blip r:embed="rId3"/>
                      <a:tile tx="0" ty="0" sx="100000" sy="100000" flip="none" algn="tl"/>
                    </a:blipFill>
                  </a:tcPr>
                </a:tc>
                <a:tc>
                  <a:txBody>
                    <a:bodyPr/>
                    <a:lstStyle/>
                    <a:p>
                      <a:pPr algn="l" fontAlgn="ctr"/>
                      <a:endParaRPr lang="en-US" sz="1200" b="0" i="0" u="none" strike="noStrike" dirty="0">
                        <a:solidFill>
                          <a:srgbClr val="000000"/>
                        </a:solidFill>
                        <a:latin typeface="Calibri"/>
                      </a:endParaRPr>
                    </a:p>
                  </a:txBody>
                  <a:tcPr marL="4546" marR="4546" marT="4546" marB="0" anchor="ctr">
                    <a:lnL>
                      <a:noFill/>
                    </a:lnL>
                    <a:lnR>
                      <a:noFill/>
                    </a:lnR>
                    <a:lnT>
                      <a:noFill/>
                    </a:lnT>
                    <a:lnB>
                      <a:noFill/>
                    </a:lnB>
                    <a:blipFill>
                      <a:blip r:embed="rId3"/>
                      <a:tile tx="0" ty="0" sx="100000" sy="100000" flip="none" algn="tl"/>
                    </a:blipFill>
                  </a:tcPr>
                </a:tc>
                <a:tc gridSpan="7">
                  <a:txBody>
                    <a:bodyPr/>
                    <a:lstStyle/>
                    <a:p>
                      <a:pPr algn="l" fontAlgn="ctr"/>
                      <a:r>
                        <a:rPr lang="en-US" sz="1200" b="0" i="0" u="none" strike="noStrike" dirty="0">
                          <a:solidFill>
                            <a:srgbClr val="000000"/>
                          </a:solidFill>
                          <a:latin typeface="Calibri"/>
                        </a:rPr>
                        <a:t>* second year of operation assume: 75% of employees hired</a:t>
                      </a:r>
                    </a:p>
                  </a:txBody>
                  <a:tcPr marL="4546" marR="4546" marT="4546" marB="0" anchor="ctr">
                    <a:lnL>
                      <a:noFill/>
                    </a:lnL>
                    <a:lnR>
                      <a:noFill/>
                    </a:lnR>
                    <a:lnT>
                      <a:noFill/>
                    </a:lnT>
                    <a:lnB>
                      <a:noFill/>
                    </a:lnB>
                    <a:blipFill>
                      <a:blip r:embed="rId3"/>
                      <a:tile tx="0" ty="0" sx="100000" sy="100000" flip="none" algn="tl"/>
                    </a:blip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200" b="0" i="0" u="none" strike="noStrike" dirty="0">
                        <a:solidFill>
                          <a:srgbClr val="000000"/>
                        </a:solidFill>
                        <a:latin typeface="Calibri"/>
                      </a:endParaRPr>
                    </a:p>
                  </a:txBody>
                  <a:tcPr marL="4546" marR="4546" marT="4546" marB="0" anchor="ctr">
                    <a:lnL>
                      <a:noFill/>
                    </a:lnL>
                    <a:lnR>
                      <a:noFill/>
                    </a:lnR>
                    <a:lnT>
                      <a:noFill/>
                    </a:lnT>
                    <a:lnB>
                      <a:noFill/>
                    </a:lnB>
                    <a:blipFill>
                      <a:blip r:embed="rId3"/>
                      <a:tile tx="0" ty="0" sx="100000" sy="100000" flip="none" algn="tl"/>
                    </a:blipFill>
                  </a:tcPr>
                </a:tc>
                <a:tc>
                  <a:txBody>
                    <a:bodyPr/>
                    <a:lstStyle/>
                    <a:p>
                      <a:pPr algn="l" fontAlgn="ctr"/>
                      <a:endParaRPr lang="en-US" sz="1200" b="0" i="0" u="none" strike="noStrike" dirty="0">
                        <a:solidFill>
                          <a:srgbClr val="000000"/>
                        </a:solidFill>
                        <a:latin typeface="Calibri"/>
                      </a:endParaRPr>
                    </a:p>
                  </a:txBody>
                  <a:tcPr marL="4546" marR="4546" marT="4546" marB="0" anchor="ctr">
                    <a:lnL>
                      <a:noFill/>
                    </a:lnL>
                    <a:lnR>
                      <a:noFill/>
                    </a:lnR>
                    <a:lnT>
                      <a:noFill/>
                    </a:lnT>
                    <a:lnB>
                      <a:noFill/>
                    </a:lnB>
                    <a:blipFill>
                      <a:blip r:embed="rId3"/>
                      <a:tile tx="0" ty="0" sx="100000" sy="100000" flip="none" algn="tl"/>
                    </a:blipFill>
                  </a:tcPr>
                </a:tc>
              </a:tr>
            </a:tbl>
          </a:graphicData>
        </a:graphic>
      </p:graphicFrame>
    </p:spTree>
  </p:cSld>
  <p:clrMapOvr>
    <a:masterClrMapping/>
  </p:clrMapOvr>
  <p:transition>
    <p:wedg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8800" y="1371600"/>
            <a:ext cx="5181600" cy="3352800"/>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4000" dirty="0" smtClean="0"/>
              <a:t>Thank You</a:t>
            </a:r>
            <a:endParaRPr lang="en-US" sz="4000" dirty="0"/>
          </a:p>
        </p:txBody>
      </p:sp>
    </p:spTree>
  </p:cSld>
  <p:clrMapOvr>
    <a:masterClrMapping/>
  </p:clrMapOvr>
  <p:transition>
    <p:checke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5262</TotalTime>
  <Words>2310</Words>
  <Application>Microsoft Office PowerPoint</Application>
  <PresentationFormat>On-screen Show (4:3)</PresentationFormat>
  <Paragraphs>2097</Paragraphs>
  <Slides>55</Slides>
  <Notes>55</Notes>
  <HiddenSlides>0</HiddenSlides>
  <MMClips>1</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Concourse</vt:lpstr>
      <vt:lpstr>Slide 1</vt:lpstr>
      <vt:lpstr>Slide 2</vt:lpstr>
      <vt:lpstr> دراسة مشروع مستشفى</vt:lpstr>
      <vt:lpstr>  الحاجة لهذا المشروع </vt:lpstr>
      <vt:lpstr>  الحاجة لهذا المشروع </vt:lpstr>
      <vt:lpstr>Slide 6</vt:lpstr>
      <vt:lpstr>Slide 7</vt:lpstr>
      <vt:lpstr>Slide 8</vt:lpstr>
      <vt:lpstr>Slide 9</vt:lpstr>
      <vt:lpstr>Slide 10</vt:lpstr>
      <vt:lpstr>المقدمة</vt:lpstr>
      <vt:lpstr>Slide 12</vt:lpstr>
      <vt:lpstr>Slide 13</vt:lpstr>
      <vt:lpstr>Slide 14</vt:lpstr>
      <vt:lpstr>المؤسسات الضامنة التي سيتم التعاون  معها تستقبل كافة أنواع الخدمات</vt:lpstr>
      <vt:lpstr>الموقع وأهميته</vt:lpstr>
      <vt:lpstr>مواصفات المكان</vt:lpstr>
      <vt:lpstr>مواصفات المستشفى:</vt:lpstr>
      <vt:lpstr>ستحتوي المستشفى على الخدمات الطبية التالية:</vt:lpstr>
      <vt:lpstr>قسم الأمراض الهضمية </vt:lpstr>
      <vt:lpstr>قسم امراض الغدد الصماء والداء السكري </vt:lpstr>
      <vt:lpstr>قسم امراض الكلى والغسيل الكلوي  </vt:lpstr>
      <vt:lpstr>قسم امراض الدم بالوحدة السريرية والمخبرية </vt:lpstr>
      <vt:lpstr>قسم الامراض الصدرية والمخبرية </vt:lpstr>
      <vt:lpstr>قسم امراض المفاصل والروماتيزم والمخبرية </vt:lpstr>
      <vt:lpstr>قسم أمراض التغذية </vt:lpstr>
      <vt:lpstr>قسم الفحص الشامل </vt:lpstr>
      <vt:lpstr>قسم علاج وجراحة القلب المفتوح والصدر</vt:lpstr>
      <vt:lpstr>قسم الاورام  والصدر</vt:lpstr>
      <vt:lpstr>قسم التساء والولادة وقسم الاطفال حديثي الولادة</vt:lpstr>
      <vt:lpstr>قسم جراحة المخ والاعصاب</vt:lpstr>
      <vt:lpstr> قسم جراحة العظام   </vt:lpstr>
      <vt:lpstr> قسم الجراحة العامة وجراحة المناظير</vt:lpstr>
      <vt:lpstr>قسم الطب الطبيعي  والروماتيزم</vt:lpstr>
      <vt:lpstr> قسم العيون ومركز صناعة البصريات  </vt:lpstr>
      <vt:lpstr> قسم الانف والاذن والحنجرة </vt:lpstr>
      <vt:lpstr>Slide 37</vt:lpstr>
      <vt:lpstr>قسم الاشعة والرنين المغناطيسي والتصوير الطبقي المحوري  </vt:lpstr>
      <vt:lpstr>قسم العناية المركزة  </vt:lpstr>
      <vt:lpstr>قسم الاسعاف والطوارئ  </vt:lpstr>
      <vt:lpstr> الصيدلية المركزية</vt:lpstr>
      <vt:lpstr> قسم التعقيم والتطهير والتنظيف    </vt:lpstr>
      <vt:lpstr> قسم السجلات الطبية والمراجعين  </vt:lpstr>
      <vt:lpstr> قسم محرقة النفايات الطبية </vt:lpstr>
      <vt:lpstr>قسم التغذية والمطاعم الخارجية  </vt:lpstr>
      <vt:lpstr>قسم التوثيق  الأنظمة والدلائل</vt:lpstr>
      <vt:lpstr>تقييم البناء والعقار</vt:lpstr>
      <vt:lpstr>Slide 48</vt:lpstr>
      <vt:lpstr>Slide 49</vt:lpstr>
      <vt:lpstr>Slide 50</vt:lpstr>
      <vt:lpstr>Slide 51</vt:lpstr>
      <vt:lpstr>Slide 52</vt:lpstr>
      <vt:lpstr>Slide 53</vt:lpstr>
      <vt:lpstr>Slide 54</vt:lpstr>
      <vt:lpstr>Slide 55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claudette</dc:creator>
  <cp:lastModifiedBy>win7sp1</cp:lastModifiedBy>
  <cp:revision>482</cp:revision>
  <cp:lastPrinted>2002-05-28T12:39:48Z</cp:lastPrinted>
  <dcterms:created xsi:type="dcterms:W3CDTF">2006-01-04T02:35:25Z</dcterms:created>
  <dcterms:modified xsi:type="dcterms:W3CDTF">2015-10-03T18:24:01Z</dcterms:modified>
</cp:coreProperties>
</file>